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8"/>
  </p:notesMasterIdLst>
  <p:handoutMasterIdLst>
    <p:handoutMasterId r:id="rId49"/>
  </p:handoutMasterIdLst>
  <p:sldIdLst>
    <p:sldId id="257" r:id="rId2"/>
    <p:sldId id="553" r:id="rId3"/>
    <p:sldId id="554" r:id="rId4"/>
    <p:sldId id="555" r:id="rId5"/>
    <p:sldId id="556" r:id="rId6"/>
    <p:sldId id="557" r:id="rId7"/>
    <p:sldId id="558" r:id="rId8"/>
    <p:sldId id="559" r:id="rId9"/>
    <p:sldId id="560" r:id="rId10"/>
    <p:sldId id="561" r:id="rId11"/>
    <p:sldId id="562" r:id="rId12"/>
    <p:sldId id="563" r:id="rId13"/>
    <p:sldId id="564" r:id="rId14"/>
    <p:sldId id="565" r:id="rId15"/>
    <p:sldId id="566" r:id="rId16"/>
    <p:sldId id="567" r:id="rId17"/>
    <p:sldId id="568" r:id="rId18"/>
    <p:sldId id="569" r:id="rId19"/>
    <p:sldId id="570" r:id="rId20"/>
    <p:sldId id="571" r:id="rId21"/>
    <p:sldId id="572" r:id="rId22"/>
    <p:sldId id="573" r:id="rId23"/>
    <p:sldId id="574" r:id="rId24"/>
    <p:sldId id="575" r:id="rId25"/>
    <p:sldId id="576" r:id="rId26"/>
    <p:sldId id="577" r:id="rId27"/>
    <p:sldId id="578" r:id="rId28"/>
    <p:sldId id="579" r:id="rId29"/>
    <p:sldId id="580" r:id="rId30"/>
    <p:sldId id="581" r:id="rId31"/>
    <p:sldId id="582" r:id="rId32"/>
    <p:sldId id="583" r:id="rId33"/>
    <p:sldId id="584" r:id="rId34"/>
    <p:sldId id="585" r:id="rId35"/>
    <p:sldId id="586" r:id="rId36"/>
    <p:sldId id="587" r:id="rId37"/>
    <p:sldId id="588" r:id="rId38"/>
    <p:sldId id="589" r:id="rId39"/>
    <p:sldId id="590" r:id="rId40"/>
    <p:sldId id="591" r:id="rId41"/>
    <p:sldId id="592" r:id="rId42"/>
    <p:sldId id="593" r:id="rId43"/>
    <p:sldId id="594" r:id="rId44"/>
    <p:sldId id="595" r:id="rId45"/>
    <p:sldId id="596" r:id="rId46"/>
    <p:sldId id="597" r:id="rId47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26" autoAdjust="0"/>
    <p:restoredTop sz="92075" autoAdjust="0"/>
  </p:normalViewPr>
  <p:slideViewPr>
    <p:cSldViewPr snapToGrid="0">
      <p:cViewPr varScale="1">
        <p:scale>
          <a:sx n="60" d="100"/>
          <a:sy n="60" d="100"/>
        </p:scale>
        <p:origin x="1452" y="-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handoutMaster" Target="handoutMasters/handout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BCCBAF-3F09-4710-8B0F-3CFD649D0D42}" type="datetimeFigureOut">
              <a:rPr lang="zh-CN" altLang="en-US" smtClean="0"/>
              <a:t>2019-10-31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2A64A5-80F0-4B62-A7CB-B8BCCF64471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217323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1CEEE6-5EB4-4EE9-B3A5-81D998DD985E}" type="datetimeFigureOut">
              <a:rPr lang="zh-CN" altLang="en-US" smtClean="0"/>
              <a:t>2019-10-31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8FB6AE-A920-45E1-BE2B-B16EA081735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187175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6FB6CE-D9E5-49DB-A2DD-7C789EAF2261}" type="datetime1">
              <a:rPr lang="zh-CN" altLang="en-US" smtClean="0"/>
              <a:t>2019-10-31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00838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A474F9-B3E4-4AA0-B1D9-23AEAE1DAE5F}" type="datetime1">
              <a:rPr lang="zh-CN" altLang="en-US" smtClean="0"/>
              <a:t>2019-10-31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12632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0757CF-EFB1-408B-8CD3-27F8DC61A383}" type="datetime1">
              <a:rPr lang="zh-CN" altLang="en-US" smtClean="0"/>
              <a:t>2019-10-31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88810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D7864B-25FD-4DB8-9982-CDE41666F486}" type="datetime1">
              <a:rPr lang="zh-CN" altLang="en-US" smtClean="0"/>
              <a:t>2019-10-31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84792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9BE5E-6BA8-4C94-91E1-F19206C62C55}" type="datetime1">
              <a:rPr lang="zh-CN" altLang="en-US" smtClean="0"/>
              <a:t>2019-10-31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45513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66FC89-1A68-4AC1-AB8C-D66D712A555C}" type="datetime1">
              <a:rPr lang="zh-CN" altLang="en-US" smtClean="0"/>
              <a:t>2019-10-31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28843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AC31E-9520-40BA-9A7B-323742B13370}" type="datetime1">
              <a:rPr lang="zh-CN" altLang="en-US" smtClean="0"/>
              <a:t>2019-10-31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17522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B6A9E-2757-4DDA-856D-9C1B6E4960E8}" type="datetime1">
              <a:rPr lang="zh-CN" altLang="en-US" smtClean="0"/>
              <a:t>2019-10-31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02416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39CD73-1380-4ECF-B7DA-60D21AA08DC3}" type="datetime1">
              <a:rPr lang="zh-CN" altLang="en-US" smtClean="0"/>
              <a:t>2019-10-31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06235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399C90-3A50-42C0-BE25-53C985418195}" type="datetime1">
              <a:rPr lang="zh-CN" altLang="en-US" smtClean="0"/>
              <a:t>2019-10-31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30468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6F826-4DAB-462B-BF88-1CB3D1AF677A}" type="datetime1">
              <a:rPr lang="zh-CN" altLang="en-US" smtClean="0"/>
              <a:t>2019-10-31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78185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9928B5-018B-4CA9-9C87-DBEBF33874F0}" type="datetime1">
              <a:rPr lang="zh-CN" altLang="en-US" smtClean="0"/>
              <a:t>2019-10-31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88668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8.w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en.wikipedia.org/wiki/Accuracy_and_precision#In_binary_classification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7947" y="4132231"/>
            <a:ext cx="2292837" cy="2279660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0" y="6589611"/>
            <a:ext cx="9144000" cy="311358"/>
            <a:chOff x="0" y="6589599"/>
            <a:chExt cx="9144000" cy="311358"/>
          </a:xfrm>
        </p:grpSpPr>
        <p:sp>
          <p:nvSpPr>
            <p:cNvPr id="13" name="文本框 12"/>
            <p:cNvSpPr txBox="1"/>
            <p:nvPr/>
          </p:nvSpPr>
          <p:spPr>
            <a:xfrm>
              <a:off x="0" y="6606000"/>
              <a:ext cx="4572000" cy="252000"/>
            </a:xfrm>
            <a:prstGeom prst="rect">
              <a:avLst/>
            </a:prstGeom>
            <a:solidFill>
              <a:schemeClr val="tx1"/>
            </a:solidFill>
            <a:effectLst/>
          </p:spPr>
          <p:txBody>
            <a:bodyPr wrap="square" rtlCol="0">
              <a:spAutoFit/>
            </a:bodyPr>
            <a:lstStyle/>
            <a:p>
              <a:endParaRPr lang="zh-CN" altLang="en-US" dirty="0">
                <a:solidFill>
                  <a:srgbClr val="002060"/>
                </a:solidFill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4572000" y="6606000"/>
              <a:ext cx="4572000" cy="252000"/>
            </a:xfrm>
            <a:prstGeom prst="rect">
              <a:avLst/>
            </a:prstGeom>
            <a:solidFill>
              <a:srgbClr val="0070C0"/>
            </a:solidFill>
            <a:effectLst/>
          </p:spPr>
          <p:txBody>
            <a:bodyPr wrap="square" rtlCol="0">
              <a:spAutoFit/>
            </a:bodyPr>
            <a:lstStyle/>
            <a:p>
              <a:endParaRPr lang="zh-CN" altLang="en-US" dirty="0">
                <a:solidFill>
                  <a:srgbClr val="002060"/>
                </a:solidFill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244367" y="6589599"/>
              <a:ext cx="4122057" cy="2846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500"/>
                </a:lnSpc>
              </a:pPr>
              <a:r>
                <a:rPr lang="en-US" altLang="zh-CN" sz="1400" dirty="0" smtClean="0">
                  <a:solidFill>
                    <a:schemeClr val="bg1"/>
                  </a:solidFill>
                </a:rPr>
                <a:t>Bo Jin(DLUT</a:t>
              </a:r>
              <a:r>
                <a:rPr lang="en-US" altLang="zh-CN" sz="1400" dirty="0">
                  <a:solidFill>
                    <a:schemeClr val="bg1"/>
                  </a:solidFill>
                </a:rPr>
                <a:t>)</a:t>
              </a: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4862031" y="6593180"/>
              <a:ext cx="41220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b="1" dirty="0" smtClean="0">
                  <a:solidFill>
                    <a:schemeClr val="bg1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深度学习进阶</a:t>
              </a:r>
              <a:endParaRPr lang="en-US" altLang="zh-CN" sz="14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</p:grp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F0FAF686-59F3-4200-8F3A-D9C9C953EEB1}"/>
              </a:ext>
            </a:extLst>
          </p:cNvPr>
          <p:cNvSpPr/>
          <p:nvPr/>
        </p:nvSpPr>
        <p:spPr>
          <a:xfrm>
            <a:off x="2115047" y="1697173"/>
            <a:ext cx="4713364" cy="1033212"/>
          </a:xfrm>
          <a:prstGeom prst="round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0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深度学习进阶</a:t>
            </a:r>
            <a:endParaRPr lang="en-US" sz="40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68747D67-B3A4-436C-B222-961F8DC953C1}"/>
              </a:ext>
            </a:extLst>
          </p:cNvPr>
          <p:cNvSpPr txBox="1"/>
          <p:nvPr/>
        </p:nvSpPr>
        <p:spPr>
          <a:xfrm>
            <a:off x="2582350" y="2730385"/>
            <a:ext cx="4177748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zh-CN" sz="2800" b="1" dirty="0" smtClean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 algn="ctr"/>
            <a:r>
              <a:rPr lang="zh-CN" altLang="en-US" sz="2800" b="1" dirty="0" smtClean="0">
                <a:latin typeface="KaiTi" panose="02010609060101010101" pitchFamily="49" charset="-122"/>
                <a:ea typeface="KaiTi" panose="02010609060101010101" pitchFamily="49" charset="-122"/>
              </a:rPr>
              <a:t>金  博</a:t>
            </a:r>
            <a:endParaRPr lang="en-US" altLang="zh-CN" sz="2000" b="1" dirty="0" smtClean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 algn="ctr"/>
            <a:endParaRPr lang="en-US" altLang="zh-CN" sz="2000" b="1" dirty="0" smtClean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 algn="ctr"/>
            <a:r>
              <a:rPr lang="zh-CN" altLang="en-US" sz="2000" b="1" dirty="0" smtClean="0">
                <a:latin typeface="KaiTi" panose="02010609060101010101" pitchFamily="49" charset="-122"/>
                <a:ea typeface="KaiTi" panose="02010609060101010101" pitchFamily="49" charset="-122"/>
              </a:rPr>
              <a:t>创新创业学院</a:t>
            </a:r>
            <a:endParaRPr lang="en-US" altLang="zh-CN" sz="2000" b="1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 algn="ctr"/>
            <a:r>
              <a:rPr lang="zh-CN" altLang="en-US" sz="2000" b="1" dirty="0">
                <a:latin typeface="KaiTi" panose="02010609060101010101" pitchFamily="49" charset="-122"/>
                <a:ea typeface="KaiTi" panose="02010609060101010101" pitchFamily="49" charset="-122"/>
              </a:rPr>
              <a:t>大连理工大学</a:t>
            </a:r>
            <a:endParaRPr lang="en-US" altLang="zh-CN" sz="2000" b="1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 algn="ctr"/>
            <a:r>
              <a:rPr lang="en-US" altLang="zh-CN" sz="2000" b="1" i="1" dirty="0" smtClean="0"/>
              <a:t>jinbo@dlut.edu.cn</a:t>
            </a:r>
            <a:endParaRPr lang="en-US" sz="2000" b="1" i="1" dirty="0"/>
          </a:p>
        </p:txBody>
      </p:sp>
    </p:spTree>
    <p:extLst>
      <p:ext uri="{BB962C8B-B14F-4D97-AF65-F5344CB8AC3E}">
        <p14:creationId xmlns:p14="http://schemas.microsoft.com/office/powerpoint/2010/main" val="2046496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表格 6"/>
          <p:cNvGraphicFramePr>
            <a:graphicFrameLocks noGrp="1"/>
          </p:cNvGraphicFramePr>
          <p:nvPr>
            <p:extLst/>
          </p:nvPr>
        </p:nvGraphicFramePr>
        <p:xfrm>
          <a:off x="20617" y="1702607"/>
          <a:ext cx="8941936" cy="3809618"/>
        </p:xfrm>
        <a:graphic>
          <a:graphicData uri="http://schemas.openxmlformats.org/drawingml/2006/table">
            <a:tbl>
              <a:tblPr/>
              <a:tblGrid>
                <a:gridCol w="848988">
                  <a:extLst>
                    <a:ext uri="{9D8B030D-6E8A-4147-A177-3AD203B41FA5}">
                      <a16:colId xmlns:a16="http://schemas.microsoft.com/office/drawing/2014/main" val="1902097846"/>
                    </a:ext>
                  </a:extLst>
                </a:gridCol>
                <a:gridCol w="595394">
                  <a:extLst>
                    <a:ext uri="{9D8B030D-6E8A-4147-A177-3AD203B41FA5}">
                      <a16:colId xmlns:a16="http://schemas.microsoft.com/office/drawing/2014/main" val="2519612347"/>
                    </a:ext>
                  </a:extLst>
                </a:gridCol>
                <a:gridCol w="595394">
                  <a:extLst>
                    <a:ext uri="{9D8B030D-6E8A-4147-A177-3AD203B41FA5}">
                      <a16:colId xmlns:a16="http://schemas.microsoft.com/office/drawing/2014/main" val="1248199245"/>
                    </a:ext>
                  </a:extLst>
                </a:gridCol>
                <a:gridCol w="1720027">
                  <a:extLst>
                    <a:ext uri="{9D8B030D-6E8A-4147-A177-3AD203B41FA5}">
                      <a16:colId xmlns:a16="http://schemas.microsoft.com/office/drawing/2014/main" val="419923337"/>
                    </a:ext>
                  </a:extLst>
                </a:gridCol>
                <a:gridCol w="595394">
                  <a:extLst>
                    <a:ext uri="{9D8B030D-6E8A-4147-A177-3AD203B41FA5}">
                      <a16:colId xmlns:a16="http://schemas.microsoft.com/office/drawing/2014/main" val="1988270161"/>
                    </a:ext>
                  </a:extLst>
                </a:gridCol>
                <a:gridCol w="595394">
                  <a:extLst>
                    <a:ext uri="{9D8B030D-6E8A-4147-A177-3AD203B41FA5}">
                      <a16:colId xmlns:a16="http://schemas.microsoft.com/office/drawing/2014/main" val="4207938884"/>
                    </a:ext>
                  </a:extLst>
                </a:gridCol>
                <a:gridCol w="595394">
                  <a:extLst>
                    <a:ext uri="{9D8B030D-6E8A-4147-A177-3AD203B41FA5}">
                      <a16:colId xmlns:a16="http://schemas.microsoft.com/office/drawing/2014/main" val="2772935844"/>
                    </a:ext>
                  </a:extLst>
                </a:gridCol>
                <a:gridCol w="595394">
                  <a:extLst>
                    <a:ext uri="{9D8B030D-6E8A-4147-A177-3AD203B41FA5}">
                      <a16:colId xmlns:a16="http://schemas.microsoft.com/office/drawing/2014/main" val="3822159045"/>
                    </a:ext>
                  </a:extLst>
                </a:gridCol>
                <a:gridCol w="1014375">
                  <a:extLst>
                    <a:ext uri="{9D8B030D-6E8A-4147-A177-3AD203B41FA5}">
                      <a16:colId xmlns:a16="http://schemas.microsoft.com/office/drawing/2014/main" val="3806301874"/>
                    </a:ext>
                  </a:extLst>
                </a:gridCol>
                <a:gridCol w="595394">
                  <a:extLst>
                    <a:ext uri="{9D8B030D-6E8A-4147-A177-3AD203B41FA5}">
                      <a16:colId xmlns:a16="http://schemas.microsoft.com/office/drawing/2014/main" val="1130519414"/>
                    </a:ext>
                  </a:extLst>
                </a:gridCol>
                <a:gridCol w="595394">
                  <a:extLst>
                    <a:ext uri="{9D8B030D-6E8A-4147-A177-3AD203B41FA5}">
                      <a16:colId xmlns:a16="http://schemas.microsoft.com/office/drawing/2014/main" val="2505002817"/>
                    </a:ext>
                  </a:extLst>
                </a:gridCol>
                <a:gridCol w="595394">
                  <a:extLst>
                    <a:ext uri="{9D8B030D-6E8A-4147-A177-3AD203B41FA5}">
                      <a16:colId xmlns:a16="http://schemas.microsoft.com/office/drawing/2014/main" val="1854425899"/>
                    </a:ext>
                  </a:extLst>
                </a:gridCol>
              </a:tblGrid>
              <a:tr h="23975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PassengerId</a:t>
                      </a:r>
                    </a:p>
                  </a:txBody>
                  <a:tcPr marL="7136" marR="7136" marT="7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Survived</a:t>
                      </a:r>
                    </a:p>
                  </a:txBody>
                  <a:tcPr marL="7136" marR="7136" marT="7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Pclass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136" marR="7136" marT="7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Name</a:t>
                      </a:r>
                    </a:p>
                  </a:txBody>
                  <a:tcPr marL="7136" marR="7136" marT="7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Sex</a:t>
                      </a:r>
                    </a:p>
                  </a:txBody>
                  <a:tcPr marL="7136" marR="7136" marT="7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Age</a:t>
                      </a:r>
                    </a:p>
                  </a:txBody>
                  <a:tcPr marL="7136" marR="7136" marT="7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SibSp</a:t>
                      </a:r>
                    </a:p>
                  </a:txBody>
                  <a:tcPr marL="7136" marR="7136" marT="7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Parch</a:t>
                      </a:r>
                    </a:p>
                  </a:txBody>
                  <a:tcPr marL="7136" marR="7136" marT="7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Ticket</a:t>
                      </a:r>
                    </a:p>
                  </a:txBody>
                  <a:tcPr marL="7136" marR="7136" marT="7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Fare</a:t>
                      </a:r>
                    </a:p>
                  </a:txBody>
                  <a:tcPr marL="7136" marR="7136" marT="7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Cabin</a:t>
                      </a:r>
                    </a:p>
                  </a:txBody>
                  <a:tcPr marL="7136" marR="7136" marT="7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Embarked</a:t>
                      </a:r>
                    </a:p>
                  </a:txBody>
                  <a:tcPr marL="7136" marR="7136" marT="7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7345649"/>
                  </a:ext>
                </a:extLst>
              </a:tr>
              <a:tr h="23975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</a:t>
                      </a:r>
                    </a:p>
                  </a:txBody>
                  <a:tcPr marL="7136" marR="7136" marT="7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</a:t>
                      </a:r>
                    </a:p>
                  </a:txBody>
                  <a:tcPr marL="7136" marR="7136" marT="7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</a:t>
                      </a:r>
                    </a:p>
                  </a:txBody>
                  <a:tcPr marL="7136" marR="7136" marT="7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Braund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, Mr. Owen Harris</a:t>
                      </a:r>
                    </a:p>
                  </a:txBody>
                  <a:tcPr marL="7136" marR="7136" marT="7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male</a:t>
                      </a:r>
                    </a:p>
                  </a:txBody>
                  <a:tcPr marL="7136" marR="7136" marT="7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22</a:t>
                      </a:r>
                    </a:p>
                  </a:txBody>
                  <a:tcPr marL="7136" marR="7136" marT="7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</a:t>
                      </a:r>
                    </a:p>
                  </a:txBody>
                  <a:tcPr marL="7136" marR="7136" marT="7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</a:t>
                      </a:r>
                    </a:p>
                  </a:txBody>
                  <a:tcPr marL="7136" marR="7136" marT="7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A/5 21171</a:t>
                      </a:r>
                    </a:p>
                  </a:txBody>
                  <a:tcPr marL="7136" marR="7136" marT="7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7.25</a:t>
                      </a:r>
                    </a:p>
                  </a:txBody>
                  <a:tcPr marL="7136" marR="7136" marT="7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136" marR="7136" marT="7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S</a:t>
                      </a:r>
                    </a:p>
                  </a:txBody>
                  <a:tcPr marL="7136" marR="7136" marT="7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5969855"/>
                  </a:ext>
                </a:extLst>
              </a:tr>
              <a:tr h="45679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</a:t>
                      </a:r>
                    </a:p>
                  </a:txBody>
                  <a:tcPr marL="7136" marR="7136" marT="7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</a:t>
                      </a:r>
                    </a:p>
                  </a:txBody>
                  <a:tcPr marL="7136" marR="7136" marT="7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</a:t>
                      </a:r>
                    </a:p>
                  </a:txBody>
                  <a:tcPr marL="7136" marR="7136" marT="7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Cumings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, Mrs. John Bradley (Florence Briggs Thayer)</a:t>
                      </a:r>
                    </a:p>
                  </a:txBody>
                  <a:tcPr marL="7136" marR="7136" marT="7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female</a:t>
                      </a:r>
                    </a:p>
                  </a:txBody>
                  <a:tcPr marL="7136" marR="7136" marT="7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38</a:t>
                      </a:r>
                    </a:p>
                  </a:txBody>
                  <a:tcPr marL="7136" marR="7136" marT="7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</a:t>
                      </a:r>
                    </a:p>
                  </a:txBody>
                  <a:tcPr marL="7136" marR="7136" marT="7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</a:t>
                      </a:r>
                    </a:p>
                  </a:txBody>
                  <a:tcPr marL="7136" marR="7136" marT="7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PC 17599</a:t>
                      </a:r>
                    </a:p>
                  </a:txBody>
                  <a:tcPr marL="7136" marR="7136" marT="7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71.2833</a:t>
                      </a:r>
                    </a:p>
                  </a:txBody>
                  <a:tcPr marL="7136" marR="7136" marT="7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C85</a:t>
                      </a:r>
                    </a:p>
                  </a:txBody>
                  <a:tcPr marL="7136" marR="7136" marT="7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C</a:t>
                      </a:r>
                    </a:p>
                  </a:txBody>
                  <a:tcPr marL="7136" marR="7136" marT="7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9421567"/>
                  </a:ext>
                </a:extLst>
              </a:tr>
              <a:tr h="45679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</a:t>
                      </a:r>
                    </a:p>
                  </a:txBody>
                  <a:tcPr marL="7136" marR="7136" marT="7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</a:t>
                      </a:r>
                    </a:p>
                  </a:txBody>
                  <a:tcPr marL="7136" marR="7136" marT="7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</a:t>
                      </a:r>
                    </a:p>
                  </a:txBody>
                  <a:tcPr marL="7136" marR="7136" marT="7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Heikkinen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, Miss. 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Laina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136" marR="7136" marT="7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female</a:t>
                      </a:r>
                    </a:p>
                  </a:txBody>
                  <a:tcPr marL="7136" marR="7136" marT="7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26</a:t>
                      </a:r>
                    </a:p>
                  </a:txBody>
                  <a:tcPr marL="7136" marR="7136" marT="7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</a:t>
                      </a:r>
                    </a:p>
                  </a:txBody>
                  <a:tcPr marL="7136" marR="7136" marT="7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</a:t>
                      </a:r>
                    </a:p>
                  </a:txBody>
                  <a:tcPr marL="7136" marR="7136" marT="7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STON/O2. 3101282</a:t>
                      </a:r>
                    </a:p>
                  </a:txBody>
                  <a:tcPr marL="7136" marR="7136" marT="7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7.925</a:t>
                      </a:r>
                    </a:p>
                  </a:txBody>
                  <a:tcPr marL="7136" marR="7136" marT="7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136" marR="7136" marT="7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S</a:t>
                      </a:r>
                    </a:p>
                  </a:txBody>
                  <a:tcPr marL="7136" marR="7136" marT="7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5866871"/>
                  </a:ext>
                </a:extLst>
              </a:tr>
              <a:tr h="45679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</a:t>
                      </a:r>
                    </a:p>
                  </a:txBody>
                  <a:tcPr marL="7136" marR="7136" marT="7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</a:t>
                      </a:r>
                    </a:p>
                  </a:txBody>
                  <a:tcPr marL="7136" marR="7136" marT="7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</a:t>
                      </a:r>
                    </a:p>
                  </a:txBody>
                  <a:tcPr marL="7136" marR="7136" marT="7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Futrelle, Mrs. Jacques Heath (Lily May Peel)</a:t>
                      </a:r>
                    </a:p>
                  </a:txBody>
                  <a:tcPr marL="7136" marR="7136" marT="7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female</a:t>
                      </a:r>
                    </a:p>
                  </a:txBody>
                  <a:tcPr marL="7136" marR="7136" marT="7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35</a:t>
                      </a:r>
                    </a:p>
                  </a:txBody>
                  <a:tcPr marL="7136" marR="7136" marT="7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</a:t>
                      </a:r>
                    </a:p>
                  </a:txBody>
                  <a:tcPr marL="7136" marR="7136" marT="7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</a:t>
                      </a:r>
                    </a:p>
                  </a:txBody>
                  <a:tcPr marL="7136" marR="7136" marT="7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113803</a:t>
                      </a:r>
                    </a:p>
                  </a:txBody>
                  <a:tcPr marL="7136" marR="7136" marT="7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53.1</a:t>
                      </a:r>
                    </a:p>
                  </a:txBody>
                  <a:tcPr marL="7136" marR="7136" marT="7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C123</a:t>
                      </a:r>
                    </a:p>
                  </a:txBody>
                  <a:tcPr marL="7136" marR="7136" marT="7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S</a:t>
                      </a:r>
                    </a:p>
                  </a:txBody>
                  <a:tcPr marL="7136" marR="7136" marT="7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0543821"/>
                  </a:ext>
                </a:extLst>
              </a:tr>
              <a:tr h="23975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5</a:t>
                      </a:r>
                    </a:p>
                  </a:txBody>
                  <a:tcPr marL="7136" marR="7136" marT="7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</a:t>
                      </a:r>
                    </a:p>
                  </a:txBody>
                  <a:tcPr marL="7136" marR="7136" marT="7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</a:t>
                      </a:r>
                    </a:p>
                  </a:txBody>
                  <a:tcPr marL="7136" marR="7136" marT="7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Allen, Mr. William Henry</a:t>
                      </a:r>
                    </a:p>
                  </a:txBody>
                  <a:tcPr marL="7136" marR="7136" marT="7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male</a:t>
                      </a:r>
                    </a:p>
                  </a:txBody>
                  <a:tcPr marL="7136" marR="7136" marT="7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35</a:t>
                      </a:r>
                    </a:p>
                  </a:txBody>
                  <a:tcPr marL="7136" marR="7136" marT="7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</a:t>
                      </a:r>
                    </a:p>
                  </a:txBody>
                  <a:tcPr marL="7136" marR="7136" marT="7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</a:t>
                      </a:r>
                    </a:p>
                  </a:txBody>
                  <a:tcPr marL="7136" marR="7136" marT="7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373450</a:t>
                      </a:r>
                    </a:p>
                  </a:txBody>
                  <a:tcPr marL="7136" marR="7136" marT="7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8.05</a:t>
                      </a:r>
                    </a:p>
                  </a:txBody>
                  <a:tcPr marL="7136" marR="7136" marT="7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136" marR="7136" marT="7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S</a:t>
                      </a:r>
                    </a:p>
                  </a:txBody>
                  <a:tcPr marL="7136" marR="7136" marT="7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13305172"/>
                  </a:ext>
                </a:extLst>
              </a:tr>
              <a:tr h="23975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6</a:t>
                      </a:r>
                    </a:p>
                  </a:txBody>
                  <a:tcPr marL="7136" marR="7136" marT="7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</a:t>
                      </a:r>
                    </a:p>
                  </a:txBody>
                  <a:tcPr marL="7136" marR="7136" marT="7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</a:t>
                      </a:r>
                    </a:p>
                  </a:txBody>
                  <a:tcPr marL="7136" marR="7136" marT="7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Moran, Mr. James</a:t>
                      </a:r>
                    </a:p>
                  </a:txBody>
                  <a:tcPr marL="7136" marR="7136" marT="7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male</a:t>
                      </a:r>
                    </a:p>
                  </a:txBody>
                  <a:tcPr marL="7136" marR="7136" marT="7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136" marR="7136" marT="7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</a:t>
                      </a:r>
                    </a:p>
                  </a:txBody>
                  <a:tcPr marL="7136" marR="7136" marT="7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</a:t>
                      </a:r>
                    </a:p>
                  </a:txBody>
                  <a:tcPr marL="7136" marR="7136" marT="7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330877</a:t>
                      </a:r>
                    </a:p>
                  </a:txBody>
                  <a:tcPr marL="7136" marR="7136" marT="7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8.4583</a:t>
                      </a:r>
                    </a:p>
                  </a:txBody>
                  <a:tcPr marL="7136" marR="7136" marT="7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136" marR="7136" marT="7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Q</a:t>
                      </a:r>
                    </a:p>
                  </a:txBody>
                  <a:tcPr marL="7136" marR="7136" marT="7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59185014"/>
                  </a:ext>
                </a:extLst>
              </a:tr>
              <a:tr h="23975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7</a:t>
                      </a:r>
                    </a:p>
                  </a:txBody>
                  <a:tcPr marL="7136" marR="7136" marT="7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</a:t>
                      </a:r>
                    </a:p>
                  </a:txBody>
                  <a:tcPr marL="7136" marR="7136" marT="7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</a:t>
                      </a:r>
                    </a:p>
                  </a:txBody>
                  <a:tcPr marL="7136" marR="7136" marT="7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McCarthy, Mr. Timothy J</a:t>
                      </a:r>
                    </a:p>
                  </a:txBody>
                  <a:tcPr marL="7136" marR="7136" marT="7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male</a:t>
                      </a:r>
                    </a:p>
                  </a:txBody>
                  <a:tcPr marL="7136" marR="7136" marT="7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54</a:t>
                      </a:r>
                    </a:p>
                  </a:txBody>
                  <a:tcPr marL="7136" marR="7136" marT="7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</a:t>
                      </a:r>
                    </a:p>
                  </a:txBody>
                  <a:tcPr marL="7136" marR="7136" marT="7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</a:t>
                      </a:r>
                    </a:p>
                  </a:txBody>
                  <a:tcPr marL="7136" marR="7136" marT="7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17463</a:t>
                      </a:r>
                    </a:p>
                  </a:txBody>
                  <a:tcPr marL="7136" marR="7136" marT="7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51.8625</a:t>
                      </a:r>
                    </a:p>
                  </a:txBody>
                  <a:tcPr marL="7136" marR="7136" marT="7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E46</a:t>
                      </a:r>
                    </a:p>
                  </a:txBody>
                  <a:tcPr marL="7136" marR="7136" marT="7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S</a:t>
                      </a:r>
                    </a:p>
                  </a:txBody>
                  <a:tcPr marL="7136" marR="7136" marT="7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8806314"/>
                  </a:ext>
                </a:extLst>
              </a:tr>
              <a:tr h="32684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8</a:t>
                      </a:r>
                    </a:p>
                  </a:txBody>
                  <a:tcPr marL="7136" marR="7136" marT="7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</a:t>
                      </a:r>
                    </a:p>
                  </a:txBody>
                  <a:tcPr marL="7136" marR="7136" marT="7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</a:t>
                      </a:r>
                    </a:p>
                  </a:txBody>
                  <a:tcPr marL="7136" marR="7136" marT="7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Palsson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, Master. 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Gosta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 Leonard</a:t>
                      </a:r>
                    </a:p>
                  </a:txBody>
                  <a:tcPr marL="7136" marR="7136" marT="7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male</a:t>
                      </a:r>
                    </a:p>
                  </a:txBody>
                  <a:tcPr marL="7136" marR="7136" marT="7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</a:t>
                      </a:r>
                    </a:p>
                  </a:txBody>
                  <a:tcPr marL="7136" marR="7136" marT="7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</a:t>
                      </a:r>
                    </a:p>
                  </a:txBody>
                  <a:tcPr marL="7136" marR="7136" marT="7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</a:t>
                      </a:r>
                    </a:p>
                  </a:txBody>
                  <a:tcPr marL="7136" marR="7136" marT="7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349909</a:t>
                      </a:r>
                    </a:p>
                  </a:txBody>
                  <a:tcPr marL="7136" marR="7136" marT="7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21.075</a:t>
                      </a:r>
                    </a:p>
                  </a:txBody>
                  <a:tcPr marL="7136" marR="7136" marT="7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136" marR="7136" marT="7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S</a:t>
                      </a:r>
                    </a:p>
                  </a:txBody>
                  <a:tcPr marL="7136" marR="7136" marT="7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8397860"/>
                  </a:ext>
                </a:extLst>
              </a:tr>
              <a:tr h="45679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9</a:t>
                      </a:r>
                    </a:p>
                  </a:txBody>
                  <a:tcPr marL="7136" marR="7136" marT="7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</a:t>
                      </a:r>
                    </a:p>
                  </a:txBody>
                  <a:tcPr marL="7136" marR="7136" marT="7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</a:t>
                      </a:r>
                    </a:p>
                  </a:txBody>
                  <a:tcPr marL="7136" marR="7136" marT="7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Johnson, Mrs. Oscar W (Elisabeth Vilhelmina Berg)</a:t>
                      </a:r>
                    </a:p>
                  </a:txBody>
                  <a:tcPr marL="7136" marR="7136" marT="7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female</a:t>
                      </a:r>
                    </a:p>
                  </a:txBody>
                  <a:tcPr marL="7136" marR="7136" marT="7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27</a:t>
                      </a:r>
                    </a:p>
                  </a:txBody>
                  <a:tcPr marL="7136" marR="7136" marT="7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</a:t>
                      </a:r>
                    </a:p>
                  </a:txBody>
                  <a:tcPr marL="7136" marR="7136" marT="7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</a:t>
                      </a:r>
                    </a:p>
                  </a:txBody>
                  <a:tcPr marL="7136" marR="7136" marT="7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347742</a:t>
                      </a:r>
                    </a:p>
                  </a:txBody>
                  <a:tcPr marL="7136" marR="7136" marT="7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11.1333</a:t>
                      </a:r>
                    </a:p>
                  </a:txBody>
                  <a:tcPr marL="7136" marR="7136" marT="7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136" marR="7136" marT="7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S</a:t>
                      </a:r>
                    </a:p>
                  </a:txBody>
                  <a:tcPr marL="7136" marR="7136" marT="7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2487725"/>
                  </a:ext>
                </a:extLst>
              </a:tr>
              <a:tr h="45679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10</a:t>
                      </a:r>
                    </a:p>
                  </a:txBody>
                  <a:tcPr marL="7136" marR="7136" marT="7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</a:t>
                      </a:r>
                    </a:p>
                  </a:txBody>
                  <a:tcPr marL="7136" marR="7136" marT="7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</a:t>
                      </a:r>
                    </a:p>
                  </a:txBody>
                  <a:tcPr marL="7136" marR="7136" marT="7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Nasser, Mrs. Nicholas (Adele Achem)</a:t>
                      </a:r>
                    </a:p>
                  </a:txBody>
                  <a:tcPr marL="7136" marR="7136" marT="7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female</a:t>
                      </a:r>
                    </a:p>
                  </a:txBody>
                  <a:tcPr marL="7136" marR="7136" marT="7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14</a:t>
                      </a:r>
                    </a:p>
                  </a:txBody>
                  <a:tcPr marL="7136" marR="7136" marT="7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</a:t>
                      </a:r>
                    </a:p>
                  </a:txBody>
                  <a:tcPr marL="7136" marR="7136" marT="7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</a:t>
                      </a:r>
                    </a:p>
                  </a:txBody>
                  <a:tcPr marL="7136" marR="7136" marT="7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237736</a:t>
                      </a:r>
                    </a:p>
                  </a:txBody>
                  <a:tcPr marL="7136" marR="7136" marT="7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30.0708</a:t>
                      </a:r>
                    </a:p>
                  </a:txBody>
                  <a:tcPr marL="7136" marR="7136" marT="7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136" marR="7136" marT="7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C</a:t>
                      </a:r>
                    </a:p>
                  </a:txBody>
                  <a:tcPr marL="7136" marR="7136" marT="7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2803807"/>
                  </a:ext>
                </a:extLst>
              </a:tr>
            </a:tbl>
          </a:graphicData>
        </a:graphic>
      </p:graphicFrame>
      <p:sp>
        <p:nvSpPr>
          <p:cNvPr id="8" name="矩形 7"/>
          <p:cNvSpPr/>
          <p:nvPr/>
        </p:nvSpPr>
        <p:spPr>
          <a:xfrm>
            <a:off x="2629807" y="1972355"/>
            <a:ext cx="269749" cy="215799"/>
          </a:xfrm>
          <a:prstGeom prst="rect">
            <a:avLst/>
          </a:prstGeom>
          <a:noFill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49"/>
          </a:p>
        </p:txBody>
      </p:sp>
      <p:sp>
        <p:nvSpPr>
          <p:cNvPr id="9" name="矩形 8"/>
          <p:cNvSpPr/>
          <p:nvPr/>
        </p:nvSpPr>
        <p:spPr>
          <a:xfrm>
            <a:off x="2629807" y="2242104"/>
            <a:ext cx="377649" cy="215799"/>
          </a:xfrm>
          <a:prstGeom prst="rect">
            <a:avLst/>
          </a:prstGeom>
          <a:noFill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49"/>
          </a:p>
        </p:txBody>
      </p:sp>
      <p:sp>
        <p:nvSpPr>
          <p:cNvPr id="10" name="矩形 9"/>
          <p:cNvSpPr/>
          <p:nvPr/>
        </p:nvSpPr>
        <p:spPr>
          <a:xfrm>
            <a:off x="2899556" y="2727653"/>
            <a:ext cx="314632" cy="269749"/>
          </a:xfrm>
          <a:prstGeom prst="rect">
            <a:avLst/>
          </a:prstGeom>
          <a:noFill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49"/>
          </a:p>
        </p:txBody>
      </p:sp>
      <p:sp>
        <p:nvSpPr>
          <p:cNvPr id="11" name="矩形 10"/>
          <p:cNvSpPr/>
          <p:nvPr/>
        </p:nvSpPr>
        <p:spPr>
          <a:xfrm>
            <a:off x="2542317" y="3105300"/>
            <a:ext cx="314632" cy="269749"/>
          </a:xfrm>
          <a:prstGeom prst="rect">
            <a:avLst/>
          </a:prstGeom>
          <a:noFill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49"/>
          </a:p>
        </p:txBody>
      </p:sp>
      <p:sp>
        <p:nvSpPr>
          <p:cNvPr id="12" name="矩形 11"/>
          <p:cNvSpPr/>
          <p:nvPr/>
        </p:nvSpPr>
        <p:spPr>
          <a:xfrm>
            <a:off x="2504000" y="3515204"/>
            <a:ext cx="314632" cy="269749"/>
          </a:xfrm>
          <a:prstGeom prst="rect">
            <a:avLst/>
          </a:prstGeom>
          <a:noFill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49"/>
          </a:p>
        </p:txBody>
      </p:sp>
      <p:sp>
        <p:nvSpPr>
          <p:cNvPr id="13" name="矩形 12"/>
          <p:cNvSpPr/>
          <p:nvPr/>
        </p:nvSpPr>
        <p:spPr>
          <a:xfrm>
            <a:off x="2835981" y="3796242"/>
            <a:ext cx="220892" cy="226205"/>
          </a:xfrm>
          <a:prstGeom prst="rect">
            <a:avLst/>
          </a:prstGeom>
          <a:noFill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49"/>
          </a:p>
        </p:txBody>
      </p:sp>
      <p:sp>
        <p:nvSpPr>
          <p:cNvPr id="14" name="矩形 13"/>
          <p:cNvSpPr/>
          <p:nvPr/>
        </p:nvSpPr>
        <p:spPr>
          <a:xfrm>
            <a:off x="2809206" y="4066430"/>
            <a:ext cx="231432" cy="188384"/>
          </a:xfrm>
          <a:prstGeom prst="rect">
            <a:avLst/>
          </a:prstGeom>
          <a:noFill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49"/>
          </a:p>
        </p:txBody>
      </p:sp>
      <p:sp>
        <p:nvSpPr>
          <p:cNvPr id="15" name="矩形 14"/>
          <p:cNvSpPr/>
          <p:nvPr/>
        </p:nvSpPr>
        <p:spPr>
          <a:xfrm>
            <a:off x="2767605" y="4243966"/>
            <a:ext cx="446583" cy="199672"/>
          </a:xfrm>
          <a:prstGeom prst="rect">
            <a:avLst/>
          </a:prstGeom>
          <a:noFill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49"/>
          </a:p>
        </p:txBody>
      </p:sp>
      <p:sp>
        <p:nvSpPr>
          <p:cNvPr id="16" name="矩形 15"/>
          <p:cNvSpPr/>
          <p:nvPr/>
        </p:nvSpPr>
        <p:spPr>
          <a:xfrm>
            <a:off x="2776024" y="4665233"/>
            <a:ext cx="280848" cy="156053"/>
          </a:xfrm>
          <a:prstGeom prst="rect">
            <a:avLst/>
          </a:prstGeom>
          <a:noFill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49"/>
          </a:p>
        </p:txBody>
      </p:sp>
      <p:sp>
        <p:nvSpPr>
          <p:cNvPr id="17" name="矩形 16"/>
          <p:cNvSpPr/>
          <p:nvPr/>
        </p:nvSpPr>
        <p:spPr>
          <a:xfrm>
            <a:off x="2552858" y="5134578"/>
            <a:ext cx="265774" cy="182665"/>
          </a:xfrm>
          <a:prstGeom prst="rect">
            <a:avLst/>
          </a:prstGeom>
          <a:noFill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49"/>
          </a:p>
        </p:txBody>
      </p:sp>
      <p:sp>
        <p:nvSpPr>
          <p:cNvPr id="18" name="矩形 17"/>
          <p:cNvSpPr/>
          <p:nvPr/>
        </p:nvSpPr>
        <p:spPr>
          <a:xfrm>
            <a:off x="5057548" y="1712459"/>
            <a:ext cx="1078996" cy="259896"/>
          </a:xfrm>
          <a:prstGeom prst="rect">
            <a:avLst/>
          </a:prstGeom>
          <a:noFill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49"/>
          </a:p>
        </p:txBody>
      </p:sp>
      <p:sp>
        <p:nvSpPr>
          <p:cNvPr id="19" name="文本框 18"/>
          <p:cNvSpPr txBox="1"/>
          <p:nvPr/>
        </p:nvSpPr>
        <p:spPr>
          <a:xfrm>
            <a:off x="5041890" y="1233591"/>
            <a:ext cx="1031051" cy="299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49" dirty="0" err="1"/>
              <a:t>Family_size</a:t>
            </a:r>
            <a:endParaRPr lang="zh-CN" altLang="en-US" sz="1349" dirty="0"/>
          </a:p>
        </p:txBody>
      </p:sp>
      <p:sp>
        <p:nvSpPr>
          <p:cNvPr id="20" name="文本框 19"/>
          <p:cNvSpPr txBox="1"/>
          <p:nvPr/>
        </p:nvSpPr>
        <p:spPr>
          <a:xfrm>
            <a:off x="0" y="11680"/>
            <a:ext cx="9144000" cy="612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endParaRPr lang="zh-CN" altLang="en-US" dirty="0">
              <a:solidFill>
                <a:srgbClr val="002060"/>
              </a:solidFill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124931" y="38301"/>
            <a:ext cx="4737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创造新特征列</a:t>
            </a:r>
            <a:endParaRPr lang="zh-CN" altLang="en-US" sz="2400" b="1" dirty="0">
              <a:solidFill>
                <a:schemeClr val="bg1"/>
              </a:solidFill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0" y="6589611"/>
            <a:ext cx="9144000" cy="311358"/>
            <a:chOff x="0" y="6589599"/>
            <a:chExt cx="9144000" cy="311358"/>
          </a:xfrm>
        </p:grpSpPr>
        <p:sp>
          <p:nvSpPr>
            <p:cNvPr id="23" name="文本框 22"/>
            <p:cNvSpPr txBox="1"/>
            <p:nvPr/>
          </p:nvSpPr>
          <p:spPr>
            <a:xfrm>
              <a:off x="0" y="6606000"/>
              <a:ext cx="4572000" cy="252000"/>
            </a:xfrm>
            <a:prstGeom prst="rect">
              <a:avLst/>
            </a:prstGeom>
            <a:solidFill>
              <a:schemeClr val="tx1"/>
            </a:solidFill>
            <a:effectLst/>
          </p:spPr>
          <p:txBody>
            <a:bodyPr wrap="square" rtlCol="0">
              <a:spAutoFit/>
            </a:bodyPr>
            <a:lstStyle/>
            <a:p>
              <a:endParaRPr lang="zh-CN" altLang="en-US" dirty="0">
                <a:solidFill>
                  <a:srgbClr val="002060"/>
                </a:solidFill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4572000" y="6606000"/>
              <a:ext cx="4572000" cy="252000"/>
            </a:xfrm>
            <a:prstGeom prst="rect">
              <a:avLst/>
            </a:prstGeom>
            <a:solidFill>
              <a:srgbClr val="0070C0"/>
            </a:solidFill>
            <a:effectLst/>
          </p:spPr>
          <p:txBody>
            <a:bodyPr wrap="square" rtlCol="0">
              <a:spAutoFit/>
            </a:bodyPr>
            <a:lstStyle/>
            <a:p>
              <a:endParaRPr lang="zh-CN" altLang="en-US" dirty="0">
                <a:solidFill>
                  <a:srgbClr val="002060"/>
                </a:solidFill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244367" y="6589599"/>
              <a:ext cx="4122057" cy="2846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500"/>
                </a:lnSpc>
              </a:pPr>
              <a:r>
                <a:rPr lang="en-US" altLang="zh-CN" sz="1400" dirty="0">
                  <a:solidFill>
                    <a:schemeClr val="bg1"/>
                  </a:solidFill>
                </a:rPr>
                <a:t>Bo Jin(DLUT)</a:t>
              </a: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4862031" y="6593180"/>
              <a:ext cx="41220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b="1" dirty="0">
                  <a:solidFill>
                    <a:schemeClr val="bg1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深度</a:t>
              </a:r>
              <a:r>
                <a:rPr lang="zh-CN" altLang="en-US" sz="1400" b="1" dirty="0" smtClean="0">
                  <a:solidFill>
                    <a:schemeClr val="bg1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学习进阶</a:t>
              </a:r>
              <a:endParaRPr lang="en-US" altLang="zh-CN" sz="14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79967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57088" y="1276985"/>
            <a:ext cx="7886700" cy="43513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决策树是附加概率结果的一个树状的决策图，是直观的运用统计概率分析的图法。机器学习中决策树是一个预测模型，它表示对象属性和对象值之间的一种映射，树中的每一个节点表示对象属性的判断条件，其分支表示符合节点条件的对象。树的叶子节点表示对象所属的预测结果。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决策树算法是一种归纳分类算法,它通过对训练集的学习,挖掘出有用的规则,用于对新集进行预测。</a:t>
            </a:r>
          </a:p>
          <a:p>
            <a:pPr>
              <a:lnSpc>
                <a:spcPct val="150000"/>
              </a:lnSpc>
            </a:pPr>
            <a:endParaRPr lang="zh-CN" altLang="en-US"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0" y="11680"/>
            <a:ext cx="9144000" cy="612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endParaRPr lang="zh-CN" altLang="en-US" dirty="0">
              <a:solidFill>
                <a:srgbClr val="002060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24931" y="38301"/>
            <a:ext cx="4737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决策树介绍</a:t>
            </a:r>
            <a:endParaRPr lang="zh-CN" altLang="en-US" sz="2400" b="1" dirty="0">
              <a:solidFill>
                <a:schemeClr val="bg1"/>
              </a:solidFill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0" y="6589611"/>
            <a:ext cx="9144000" cy="311358"/>
            <a:chOff x="0" y="6589599"/>
            <a:chExt cx="9144000" cy="311358"/>
          </a:xfrm>
        </p:grpSpPr>
        <p:sp>
          <p:nvSpPr>
            <p:cNvPr id="7" name="文本框 6"/>
            <p:cNvSpPr txBox="1"/>
            <p:nvPr/>
          </p:nvSpPr>
          <p:spPr>
            <a:xfrm>
              <a:off x="0" y="6606000"/>
              <a:ext cx="4572000" cy="252000"/>
            </a:xfrm>
            <a:prstGeom prst="rect">
              <a:avLst/>
            </a:prstGeom>
            <a:solidFill>
              <a:schemeClr val="tx1"/>
            </a:solidFill>
            <a:effectLst/>
          </p:spPr>
          <p:txBody>
            <a:bodyPr wrap="square" rtlCol="0">
              <a:spAutoFit/>
            </a:bodyPr>
            <a:lstStyle/>
            <a:p>
              <a:endParaRPr lang="zh-CN" altLang="en-US" dirty="0">
                <a:solidFill>
                  <a:srgbClr val="002060"/>
                </a:solidFill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4572000" y="6606000"/>
              <a:ext cx="4572000" cy="252000"/>
            </a:xfrm>
            <a:prstGeom prst="rect">
              <a:avLst/>
            </a:prstGeom>
            <a:solidFill>
              <a:srgbClr val="0070C0"/>
            </a:solidFill>
            <a:effectLst/>
          </p:spPr>
          <p:txBody>
            <a:bodyPr wrap="square" rtlCol="0">
              <a:spAutoFit/>
            </a:bodyPr>
            <a:lstStyle/>
            <a:p>
              <a:endParaRPr lang="zh-CN" altLang="en-US" dirty="0">
                <a:solidFill>
                  <a:srgbClr val="002060"/>
                </a:solidFill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244367" y="6589599"/>
              <a:ext cx="4122057" cy="2846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500"/>
                </a:lnSpc>
              </a:pPr>
              <a:r>
                <a:rPr lang="en-US" altLang="zh-CN" sz="1400" dirty="0">
                  <a:solidFill>
                    <a:schemeClr val="bg1"/>
                  </a:solidFill>
                </a:rPr>
                <a:t>Bo Jin(DLUT)</a:t>
              </a: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4862031" y="6593180"/>
              <a:ext cx="41220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b="1" dirty="0">
                  <a:solidFill>
                    <a:schemeClr val="bg1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深度</a:t>
              </a:r>
              <a:r>
                <a:rPr lang="zh-CN" altLang="en-US" sz="1400" b="1" dirty="0" smtClean="0">
                  <a:solidFill>
                    <a:schemeClr val="bg1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学习进阶</a:t>
              </a:r>
              <a:endParaRPr lang="en-US" altLang="zh-CN" sz="14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16297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75038" y="763968"/>
            <a:ext cx="8229600" cy="1025046"/>
          </a:xfrm>
        </p:spPr>
        <p:txBody>
          <a:bodyPr>
            <a:noAutofit/>
          </a:bodyPr>
          <a:lstStyle/>
          <a:p>
            <a:pPr>
              <a:lnSpc>
                <a:spcPct val="11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信息熵表示的是不确定度。均匀分布时，不确定度最大，此时熵就最大。当选择某个特征对数据集进行分类时，分类后的数据集信息熵会比分类前的小，其差值表示为信息增益。信息增益可以衡量某个特征对分类结果的影响大小。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1162" y="2126766"/>
            <a:ext cx="2257353" cy="593447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44367" y="2236767"/>
            <a:ext cx="30059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计算数据集中的信息熵：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250115" y="2746444"/>
            <a:ext cx="82736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其中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表示训练数据集，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表示数据类别数，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Pi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表示类别 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样本数量占所有样本的比例。</a:t>
            </a:r>
          </a:p>
        </p:txBody>
      </p:sp>
      <p:sp>
        <p:nvSpPr>
          <p:cNvPr id="7" name="矩形 6"/>
          <p:cNvSpPr/>
          <p:nvPr/>
        </p:nvSpPr>
        <p:spPr>
          <a:xfrm>
            <a:off x="256787" y="3710914"/>
            <a:ext cx="308129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特征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作用后的信息熵：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1511" y="3621088"/>
            <a:ext cx="2190889" cy="579762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269992" y="4189199"/>
            <a:ext cx="444544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其中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k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表示样本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被分为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k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个部分。</a:t>
            </a:r>
          </a:p>
        </p:txBody>
      </p:sp>
      <p:sp>
        <p:nvSpPr>
          <p:cNvPr id="10" name="矩形 9"/>
          <p:cNvSpPr/>
          <p:nvPr/>
        </p:nvSpPr>
        <p:spPr>
          <a:xfrm>
            <a:off x="244368" y="4634046"/>
            <a:ext cx="584454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信息增益表示数据集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在特征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的作用后，其信息熵减少的值：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4151" y="5077868"/>
            <a:ext cx="2285912" cy="380444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393590" y="5663761"/>
            <a:ext cx="828923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对于决策树节点最合适的特征选择，就是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Gain(A)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值最大的特征。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0" y="11680"/>
            <a:ext cx="9144000" cy="612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endParaRPr lang="zh-CN" altLang="en-US" dirty="0">
              <a:solidFill>
                <a:srgbClr val="002060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24931" y="38301"/>
            <a:ext cx="4737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信息增益</a:t>
            </a:r>
            <a:endParaRPr lang="zh-CN" altLang="en-US" sz="2400" b="1" dirty="0">
              <a:solidFill>
                <a:schemeClr val="bg1"/>
              </a:solidFill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0" y="6589611"/>
            <a:ext cx="9144000" cy="311358"/>
            <a:chOff x="0" y="6589599"/>
            <a:chExt cx="9144000" cy="311358"/>
          </a:xfrm>
        </p:grpSpPr>
        <p:sp>
          <p:nvSpPr>
            <p:cNvPr id="17" name="文本框 16"/>
            <p:cNvSpPr txBox="1"/>
            <p:nvPr/>
          </p:nvSpPr>
          <p:spPr>
            <a:xfrm>
              <a:off x="0" y="6606000"/>
              <a:ext cx="4572000" cy="252000"/>
            </a:xfrm>
            <a:prstGeom prst="rect">
              <a:avLst/>
            </a:prstGeom>
            <a:solidFill>
              <a:schemeClr val="tx1"/>
            </a:solidFill>
            <a:effectLst/>
          </p:spPr>
          <p:txBody>
            <a:bodyPr wrap="square" rtlCol="0">
              <a:spAutoFit/>
            </a:bodyPr>
            <a:lstStyle/>
            <a:p>
              <a:endParaRPr lang="zh-CN" altLang="en-US" dirty="0">
                <a:solidFill>
                  <a:srgbClr val="002060"/>
                </a:solidFill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4572000" y="6606000"/>
              <a:ext cx="4572000" cy="252000"/>
            </a:xfrm>
            <a:prstGeom prst="rect">
              <a:avLst/>
            </a:prstGeom>
            <a:solidFill>
              <a:srgbClr val="0070C0"/>
            </a:solidFill>
            <a:effectLst/>
          </p:spPr>
          <p:txBody>
            <a:bodyPr wrap="square" rtlCol="0">
              <a:spAutoFit/>
            </a:bodyPr>
            <a:lstStyle/>
            <a:p>
              <a:endParaRPr lang="zh-CN" altLang="en-US" dirty="0">
                <a:solidFill>
                  <a:srgbClr val="002060"/>
                </a:solidFill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244367" y="6589599"/>
              <a:ext cx="4122057" cy="2846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500"/>
                </a:lnSpc>
              </a:pPr>
              <a:r>
                <a:rPr lang="en-US" altLang="zh-CN" sz="1400" dirty="0">
                  <a:solidFill>
                    <a:schemeClr val="bg1"/>
                  </a:solidFill>
                </a:rPr>
                <a:t>Bo Jin(DLUT)</a:t>
              </a: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4862031" y="6593180"/>
              <a:ext cx="41220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b="1" dirty="0">
                  <a:solidFill>
                    <a:schemeClr val="bg1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深度</a:t>
              </a:r>
              <a:r>
                <a:rPr lang="zh-CN" altLang="en-US" sz="1400" b="1" dirty="0" smtClean="0">
                  <a:solidFill>
                    <a:schemeClr val="bg1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学习进阶</a:t>
              </a:r>
              <a:endParaRPr lang="en-US" altLang="zh-CN" sz="14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8963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1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4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9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2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5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9" grpId="0"/>
      <p:bldP spid="10" grpId="0"/>
      <p:bldP spid="1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Group 5"/>
          <p:cNvGraphicFramePr>
            <a:graphicFrameLocks noGrp="1"/>
          </p:cNvGraphicFramePr>
          <p:nvPr>
            <p:ph sz="half" idx="4294967295"/>
            <p:extLst/>
          </p:nvPr>
        </p:nvGraphicFramePr>
        <p:xfrm>
          <a:off x="5219398" y="1756554"/>
          <a:ext cx="3506737" cy="3722539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660792">
                  <a:extLst>
                    <a:ext uri="{9D8B030D-6E8A-4147-A177-3AD203B41FA5}">
                      <a16:colId xmlns:a16="http://schemas.microsoft.com/office/drawing/2014/main" val="790029647"/>
                    </a:ext>
                  </a:extLst>
                </a:gridCol>
                <a:gridCol w="1032311">
                  <a:extLst>
                    <a:ext uri="{9D8B030D-6E8A-4147-A177-3AD203B41FA5}">
                      <a16:colId xmlns:a16="http://schemas.microsoft.com/office/drawing/2014/main" val="2286536983"/>
                    </a:ext>
                  </a:extLst>
                </a:gridCol>
                <a:gridCol w="743037">
                  <a:extLst>
                    <a:ext uri="{9D8B030D-6E8A-4147-A177-3AD203B41FA5}">
                      <a16:colId xmlns:a16="http://schemas.microsoft.com/office/drawing/2014/main" val="795333958"/>
                    </a:ext>
                  </a:extLst>
                </a:gridCol>
                <a:gridCol w="581384">
                  <a:extLst>
                    <a:ext uri="{9D8B030D-6E8A-4147-A177-3AD203B41FA5}">
                      <a16:colId xmlns:a16="http://schemas.microsoft.com/office/drawing/2014/main" val="3783275158"/>
                    </a:ext>
                  </a:extLst>
                </a:gridCol>
                <a:gridCol w="489213">
                  <a:extLst>
                    <a:ext uri="{9D8B030D-6E8A-4147-A177-3AD203B41FA5}">
                      <a16:colId xmlns:a16="http://schemas.microsoft.com/office/drawing/2014/main" val="2421884025"/>
                    </a:ext>
                  </a:extLst>
                </a:gridCol>
              </a:tblGrid>
              <a:tr h="246140">
                <a:tc>
                  <a:txBody>
                    <a:bodyPr/>
                    <a:lstStyle>
                      <a:lvl1pPr>
                        <a:buClr>
                          <a:schemeClr val="accent1"/>
                        </a:buClr>
                        <a:buSzPct val="11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buClr>
                          <a:schemeClr val="tx1"/>
                        </a:buClr>
                        <a:buSzPct val="11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tx1"/>
                        </a:buClr>
                        <a:buSzPct val="13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1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9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Outlook</a:t>
                      </a:r>
                      <a:endParaRPr kumimoji="0" lang="en-US" altLang="zh-CN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Batang" panose="02030600000101010101" pitchFamily="18" charset="-127"/>
                      </a:endParaRPr>
                    </a:p>
                  </a:txBody>
                  <a:tcPr marL="68509" marR="68509" marT="34254" marB="34254" anchor="b" horzOverflow="overflow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accent1"/>
                        </a:buClr>
                        <a:buSzPct val="11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buClr>
                          <a:schemeClr val="tx1"/>
                        </a:buClr>
                        <a:buSzPct val="11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tx1"/>
                        </a:buClr>
                        <a:buSzPct val="13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1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9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Temperature</a:t>
                      </a:r>
                      <a:endParaRPr kumimoji="0" lang="en-US" altLang="zh-CN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Batang" panose="02030600000101010101" pitchFamily="18" charset="-127"/>
                      </a:endParaRPr>
                    </a:p>
                  </a:txBody>
                  <a:tcPr marL="68509" marR="68509" marT="34254" marB="34254" anchor="b" horzOverflow="overflow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accent1"/>
                        </a:buClr>
                        <a:buSzPct val="11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buClr>
                          <a:schemeClr val="tx1"/>
                        </a:buClr>
                        <a:buSzPct val="11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tx1"/>
                        </a:buClr>
                        <a:buSzPct val="13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1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9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Humidity</a:t>
                      </a:r>
                      <a:endParaRPr kumimoji="0" lang="en-US" altLang="zh-CN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Batang" panose="02030600000101010101" pitchFamily="18" charset="-127"/>
                      </a:endParaRPr>
                    </a:p>
                  </a:txBody>
                  <a:tcPr marL="68509" marR="68509" marT="34254" marB="34254" anchor="b" horzOverflow="overflow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accent1"/>
                        </a:buClr>
                        <a:buSzPct val="11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buClr>
                          <a:schemeClr val="tx1"/>
                        </a:buClr>
                        <a:buSzPct val="11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tx1"/>
                        </a:buClr>
                        <a:buSzPct val="13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1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9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Windy</a:t>
                      </a:r>
                      <a:endParaRPr kumimoji="0" lang="en-US" altLang="zh-CN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Batang" panose="02030600000101010101" pitchFamily="18" charset="-127"/>
                      </a:endParaRPr>
                    </a:p>
                  </a:txBody>
                  <a:tcPr marL="68509" marR="68509" marT="34254" marB="34254" anchor="b" horzOverflow="overflow"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accent1"/>
                        </a:buClr>
                        <a:buSzPct val="11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buClr>
                          <a:schemeClr val="tx1"/>
                        </a:buClr>
                        <a:buSzPct val="11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tx1"/>
                        </a:buClr>
                        <a:buSzPct val="13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1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9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Play?</a:t>
                      </a:r>
                      <a:endParaRPr kumimoji="0" lang="en-US" altLang="zh-CN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Batang" panose="02030600000101010101" pitchFamily="18" charset="-127"/>
                      </a:endParaRPr>
                    </a:p>
                  </a:txBody>
                  <a:tcPr marL="68509" marR="68509" marT="34254" marB="34254" anchor="b" horzOverflow="overflow"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4078465"/>
                  </a:ext>
                </a:extLst>
              </a:tr>
              <a:tr h="272607">
                <a:tc>
                  <a:txBody>
                    <a:bodyPr/>
                    <a:lstStyle>
                      <a:lvl1pPr>
                        <a:buClr>
                          <a:schemeClr val="accent1"/>
                        </a:buClr>
                        <a:buSzPct val="11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buClr>
                          <a:schemeClr val="tx1"/>
                        </a:buClr>
                        <a:buSzPct val="11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tx1"/>
                        </a:buClr>
                        <a:buSzPct val="13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1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9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sunny</a:t>
                      </a:r>
                      <a:endParaRPr kumimoji="0" lang="en-US" altLang="zh-CN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Batang" panose="02030600000101010101" pitchFamily="18" charset="-127"/>
                      </a:endParaRPr>
                    </a:p>
                  </a:txBody>
                  <a:tcPr marL="68509" marR="68509" marT="34254" marB="34254" anchor="b" horzOverflow="overflow"/>
                </a:tc>
                <a:tc>
                  <a:txBody>
                    <a:bodyPr/>
                    <a:lstStyle>
                      <a:lvl1pPr>
                        <a:buClr>
                          <a:schemeClr val="accent1"/>
                        </a:buClr>
                        <a:buSzPct val="11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buClr>
                          <a:schemeClr val="tx1"/>
                        </a:buClr>
                        <a:buSzPct val="11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tx1"/>
                        </a:buClr>
                        <a:buSzPct val="13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1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9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hot</a:t>
                      </a:r>
                      <a:endParaRPr kumimoji="0" lang="en-US" altLang="zh-CN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Batang" panose="02030600000101010101" pitchFamily="18" charset="-127"/>
                      </a:endParaRPr>
                    </a:p>
                  </a:txBody>
                  <a:tcPr marL="68509" marR="68509" marT="34254" marB="34254" anchor="b" horzOverflow="overflow"/>
                </a:tc>
                <a:tc>
                  <a:txBody>
                    <a:bodyPr/>
                    <a:lstStyle>
                      <a:lvl1pPr>
                        <a:buClr>
                          <a:schemeClr val="accent1"/>
                        </a:buClr>
                        <a:buSzPct val="11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buClr>
                          <a:schemeClr val="tx1"/>
                        </a:buClr>
                        <a:buSzPct val="11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tx1"/>
                        </a:buClr>
                        <a:buSzPct val="13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1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9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high</a:t>
                      </a:r>
                      <a:endParaRPr kumimoji="0" lang="en-US" altLang="zh-CN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Batang" panose="02030600000101010101" pitchFamily="18" charset="-127"/>
                      </a:endParaRPr>
                    </a:p>
                  </a:txBody>
                  <a:tcPr marL="68509" marR="68509" marT="34254" marB="34254" anchor="b" horzOverflow="overflow"/>
                </a:tc>
                <a:tc>
                  <a:txBody>
                    <a:bodyPr/>
                    <a:lstStyle>
                      <a:lvl1pPr>
                        <a:buClr>
                          <a:schemeClr val="accent1"/>
                        </a:buClr>
                        <a:buSzPct val="11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buClr>
                          <a:schemeClr val="tx1"/>
                        </a:buClr>
                        <a:buSzPct val="11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tx1"/>
                        </a:buClr>
                        <a:buSzPct val="13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1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9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false</a:t>
                      </a:r>
                      <a:endParaRPr kumimoji="0" lang="en-US" altLang="zh-CN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Batang" panose="02030600000101010101" pitchFamily="18" charset="-127"/>
                      </a:endParaRPr>
                    </a:p>
                  </a:txBody>
                  <a:tcPr marL="68509" marR="68509" marT="34254" marB="34254" anchor="b" horzOverflow="overflow"/>
                </a:tc>
                <a:tc>
                  <a:txBody>
                    <a:bodyPr/>
                    <a:lstStyle>
                      <a:lvl1pPr>
                        <a:buClr>
                          <a:schemeClr val="accent1"/>
                        </a:buClr>
                        <a:buSzPct val="11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buClr>
                          <a:schemeClr val="tx1"/>
                        </a:buClr>
                        <a:buSzPct val="11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tx1"/>
                        </a:buClr>
                        <a:buSzPct val="13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1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9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No</a:t>
                      </a:r>
                      <a:endParaRPr kumimoji="0" lang="en-US" altLang="zh-CN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Batang" panose="02030600000101010101" pitchFamily="18" charset="-127"/>
                      </a:endParaRPr>
                    </a:p>
                  </a:txBody>
                  <a:tcPr marL="68509" marR="68509" marT="34254" marB="34254" anchor="b" horzOverflow="overflow"/>
                </a:tc>
                <a:extLst>
                  <a:ext uri="{0D108BD9-81ED-4DB2-BD59-A6C34878D82A}">
                    <a16:rowId xmlns:a16="http://schemas.microsoft.com/office/drawing/2014/main" val="3395654152"/>
                  </a:ext>
                </a:extLst>
              </a:tr>
              <a:tr h="246140">
                <a:tc>
                  <a:txBody>
                    <a:bodyPr/>
                    <a:lstStyle>
                      <a:lvl1pPr>
                        <a:buClr>
                          <a:schemeClr val="accent1"/>
                        </a:buClr>
                        <a:buSzPct val="11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buClr>
                          <a:schemeClr val="tx1"/>
                        </a:buClr>
                        <a:buSzPct val="11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tx1"/>
                        </a:buClr>
                        <a:buSzPct val="13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1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9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sunny</a:t>
                      </a:r>
                      <a:endParaRPr kumimoji="0" lang="en-US" altLang="zh-CN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Batang" panose="02030600000101010101" pitchFamily="18" charset="-127"/>
                      </a:endParaRPr>
                    </a:p>
                  </a:txBody>
                  <a:tcPr marL="68509" marR="68509" marT="34254" marB="34254" anchor="b" horzOverflow="overflow"/>
                </a:tc>
                <a:tc>
                  <a:txBody>
                    <a:bodyPr/>
                    <a:lstStyle>
                      <a:lvl1pPr>
                        <a:buClr>
                          <a:schemeClr val="accent1"/>
                        </a:buClr>
                        <a:buSzPct val="11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buClr>
                          <a:schemeClr val="tx1"/>
                        </a:buClr>
                        <a:buSzPct val="11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tx1"/>
                        </a:buClr>
                        <a:buSzPct val="13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1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9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hot</a:t>
                      </a:r>
                      <a:endParaRPr kumimoji="0" lang="en-US" altLang="zh-CN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Batang" panose="02030600000101010101" pitchFamily="18" charset="-127"/>
                      </a:endParaRPr>
                    </a:p>
                  </a:txBody>
                  <a:tcPr marL="68509" marR="68509" marT="34254" marB="34254" anchor="b" horzOverflow="overflow"/>
                </a:tc>
                <a:tc>
                  <a:txBody>
                    <a:bodyPr/>
                    <a:lstStyle>
                      <a:lvl1pPr>
                        <a:buClr>
                          <a:schemeClr val="accent1"/>
                        </a:buClr>
                        <a:buSzPct val="11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buClr>
                          <a:schemeClr val="tx1"/>
                        </a:buClr>
                        <a:buSzPct val="11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tx1"/>
                        </a:buClr>
                        <a:buSzPct val="13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1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9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high</a:t>
                      </a:r>
                      <a:endParaRPr kumimoji="0" lang="en-US" altLang="zh-CN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Batang" panose="02030600000101010101" pitchFamily="18" charset="-127"/>
                      </a:endParaRPr>
                    </a:p>
                  </a:txBody>
                  <a:tcPr marL="68509" marR="68509" marT="34254" marB="34254" anchor="b" horzOverflow="overflow"/>
                </a:tc>
                <a:tc>
                  <a:txBody>
                    <a:bodyPr/>
                    <a:lstStyle>
                      <a:lvl1pPr>
                        <a:buClr>
                          <a:schemeClr val="accent1"/>
                        </a:buClr>
                        <a:buSzPct val="11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buClr>
                          <a:schemeClr val="tx1"/>
                        </a:buClr>
                        <a:buSzPct val="11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tx1"/>
                        </a:buClr>
                        <a:buSzPct val="13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1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9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true</a:t>
                      </a:r>
                      <a:endParaRPr kumimoji="0" lang="en-US" altLang="zh-CN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Batang" panose="02030600000101010101" pitchFamily="18" charset="-127"/>
                      </a:endParaRPr>
                    </a:p>
                  </a:txBody>
                  <a:tcPr marL="68509" marR="68509" marT="34254" marB="34254" anchor="b" horzOverflow="overflow"/>
                </a:tc>
                <a:tc>
                  <a:txBody>
                    <a:bodyPr/>
                    <a:lstStyle>
                      <a:lvl1pPr>
                        <a:buClr>
                          <a:schemeClr val="accent1"/>
                        </a:buClr>
                        <a:buSzPct val="11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buClr>
                          <a:schemeClr val="tx1"/>
                        </a:buClr>
                        <a:buSzPct val="11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tx1"/>
                        </a:buClr>
                        <a:buSzPct val="13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1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9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No</a:t>
                      </a:r>
                      <a:endParaRPr kumimoji="0" lang="en-US" altLang="zh-CN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Batang" panose="02030600000101010101" pitchFamily="18" charset="-127"/>
                      </a:endParaRPr>
                    </a:p>
                  </a:txBody>
                  <a:tcPr marL="68509" marR="68509" marT="34254" marB="34254" anchor="b" horzOverflow="overflow"/>
                </a:tc>
                <a:extLst>
                  <a:ext uri="{0D108BD9-81ED-4DB2-BD59-A6C34878D82A}">
                    <a16:rowId xmlns:a16="http://schemas.microsoft.com/office/drawing/2014/main" val="3503552022"/>
                  </a:ext>
                </a:extLst>
              </a:tr>
              <a:tr h="246140">
                <a:tc>
                  <a:txBody>
                    <a:bodyPr/>
                    <a:lstStyle>
                      <a:lvl1pPr>
                        <a:buClr>
                          <a:schemeClr val="accent1"/>
                        </a:buClr>
                        <a:buSzPct val="11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buClr>
                          <a:schemeClr val="tx1"/>
                        </a:buClr>
                        <a:buSzPct val="11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tx1"/>
                        </a:buClr>
                        <a:buSzPct val="13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1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9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overcast</a:t>
                      </a:r>
                      <a:endParaRPr kumimoji="0" lang="en-US" altLang="zh-CN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Batang" panose="02030600000101010101" pitchFamily="18" charset="-127"/>
                      </a:endParaRPr>
                    </a:p>
                  </a:txBody>
                  <a:tcPr marL="68509" marR="68509" marT="34254" marB="34254" anchor="b" horzOverflow="overflow"/>
                </a:tc>
                <a:tc>
                  <a:txBody>
                    <a:bodyPr/>
                    <a:lstStyle>
                      <a:lvl1pPr>
                        <a:buClr>
                          <a:schemeClr val="accent1"/>
                        </a:buClr>
                        <a:buSzPct val="11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buClr>
                          <a:schemeClr val="tx1"/>
                        </a:buClr>
                        <a:buSzPct val="11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tx1"/>
                        </a:buClr>
                        <a:buSzPct val="13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1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9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hot</a:t>
                      </a:r>
                      <a:endParaRPr kumimoji="0" lang="en-US" altLang="zh-CN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Batang" panose="02030600000101010101" pitchFamily="18" charset="-127"/>
                      </a:endParaRPr>
                    </a:p>
                  </a:txBody>
                  <a:tcPr marL="68509" marR="68509" marT="34254" marB="34254" anchor="b" horzOverflow="overflow"/>
                </a:tc>
                <a:tc>
                  <a:txBody>
                    <a:bodyPr/>
                    <a:lstStyle>
                      <a:lvl1pPr>
                        <a:buClr>
                          <a:schemeClr val="accent1"/>
                        </a:buClr>
                        <a:buSzPct val="11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buClr>
                          <a:schemeClr val="tx1"/>
                        </a:buClr>
                        <a:buSzPct val="11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tx1"/>
                        </a:buClr>
                        <a:buSzPct val="13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1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9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high</a:t>
                      </a:r>
                      <a:endParaRPr kumimoji="0" lang="en-US" altLang="zh-CN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Batang" panose="02030600000101010101" pitchFamily="18" charset="-127"/>
                      </a:endParaRPr>
                    </a:p>
                  </a:txBody>
                  <a:tcPr marL="68509" marR="68509" marT="34254" marB="34254" anchor="b" horzOverflow="overflow"/>
                </a:tc>
                <a:tc>
                  <a:txBody>
                    <a:bodyPr/>
                    <a:lstStyle>
                      <a:lvl1pPr>
                        <a:buClr>
                          <a:schemeClr val="accent1"/>
                        </a:buClr>
                        <a:buSzPct val="11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buClr>
                          <a:schemeClr val="tx1"/>
                        </a:buClr>
                        <a:buSzPct val="11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tx1"/>
                        </a:buClr>
                        <a:buSzPct val="13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1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9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false</a:t>
                      </a:r>
                      <a:endParaRPr kumimoji="0" lang="en-US" altLang="zh-CN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Batang" panose="02030600000101010101" pitchFamily="18" charset="-127"/>
                      </a:endParaRPr>
                    </a:p>
                  </a:txBody>
                  <a:tcPr marL="68509" marR="68509" marT="34254" marB="34254" anchor="b" horzOverflow="overflow"/>
                </a:tc>
                <a:tc>
                  <a:txBody>
                    <a:bodyPr/>
                    <a:lstStyle>
                      <a:lvl1pPr>
                        <a:buClr>
                          <a:schemeClr val="accent1"/>
                        </a:buClr>
                        <a:buSzPct val="11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buClr>
                          <a:schemeClr val="tx1"/>
                        </a:buClr>
                        <a:buSzPct val="11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tx1"/>
                        </a:buClr>
                        <a:buSzPct val="13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1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9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Yes</a:t>
                      </a:r>
                      <a:endParaRPr kumimoji="0" lang="en-US" altLang="zh-CN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Batang" panose="02030600000101010101" pitchFamily="18" charset="-127"/>
                      </a:endParaRPr>
                    </a:p>
                  </a:txBody>
                  <a:tcPr marL="68509" marR="68509" marT="34254" marB="34254" anchor="b" horzOverflow="overflow"/>
                </a:tc>
                <a:extLst>
                  <a:ext uri="{0D108BD9-81ED-4DB2-BD59-A6C34878D82A}">
                    <a16:rowId xmlns:a16="http://schemas.microsoft.com/office/drawing/2014/main" val="3988376702"/>
                  </a:ext>
                </a:extLst>
              </a:tr>
              <a:tr h="247464">
                <a:tc>
                  <a:txBody>
                    <a:bodyPr/>
                    <a:lstStyle>
                      <a:lvl1pPr>
                        <a:buClr>
                          <a:schemeClr val="accent1"/>
                        </a:buClr>
                        <a:buSzPct val="11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buClr>
                          <a:schemeClr val="tx1"/>
                        </a:buClr>
                        <a:buSzPct val="11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tx1"/>
                        </a:buClr>
                        <a:buSzPct val="13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1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9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rain</a:t>
                      </a:r>
                      <a:endParaRPr kumimoji="0" lang="en-US" altLang="zh-CN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Batang" panose="02030600000101010101" pitchFamily="18" charset="-127"/>
                      </a:endParaRPr>
                    </a:p>
                  </a:txBody>
                  <a:tcPr marL="68509" marR="68509" marT="34254" marB="34254" anchor="b" horzOverflow="overflow"/>
                </a:tc>
                <a:tc>
                  <a:txBody>
                    <a:bodyPr/>
                    <a:lstStyle>
                      <a:lvl1pPr>
                        <a:buClr>
                          <a:schemeClr val="accent1"/>
                        </a:buClr>
                        <a:buSzPct val="11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buClr>
                          <a:schemeClr val="tx1"/>
                        </a:buClr>
                        <a:buSzPct val="11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tx1"/>
                        </a:buClr>
                        <a:buSzPct val="13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1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9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mild</a:t>
                      </a:r>
                      <a:endParaRPr kumimoji="0" lang="en-US" altLang="zh-CN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Batang" panose="02030600000101010101" pitchFamily="18" charset="-127"/>
                      </a:endParaRPr>
                    </a:p>
                  </a:txBody>
                  <a:tcPr marL="68509" marR="68509" marT="34254" marB="34254" anchor="b" horzOverflow="overflow"/>
                </a:tc>
                <a:tc>
                  <a:txBody>
                    <a:bodyPr/>
                    <a:lstStyle>
                      <a:lvl1pPr>
                        <a:buClr>
                          <a:schemeClr val="accent1"/>
                        </a:buClr>
                        <a:buSzPct val="11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buClr>
                          <a:schemeClr val="tx1"/>
                        </a:buClr>
                        <a:buSzPct val="11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tx1"/>
                        </a:buClr>
                        <a:buSzPct val="13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1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9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high</a:t>
                      </a:r>
                      <a:endParaRPr kumimoji="0" lang="en-US" altLang="zh-CN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Batang" panose="02030600000101010101" pitchFamily="18" charset="-127"/>
                      </a:endParaRPr>
                    </a:p>
                  </a:txBody>
                  <a:tcPr marL="68509" marR="68509" marT="34254" marB="34254" anchor="b" horzOverflow="overflow"/>
                </a:tc>
                <a:tc>
                  <a:txBody>
                    <a:bodyPr/>
                    <a:lstStyle>
                      <a:lvl1pPr>
                        <a:buClr>
                          <a:schemeClr val="accent1"/>
                        </a:buClr>
                        <a:buSzPct val="11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buClr>
                          <a:schemeClr val="tx1"/>
                        </a:buClr>
                        <a:buSzPct val="11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tx1"/>
                        </a:buClr>
                        <a:buSzPct val="13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1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9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false</a:t>
                      </a:r>
                      <a:endParaRPr kumimoji="0" lang="en-US" altLang="zh-CN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Batang" panose="02030600000101010101" pitchFamily="18" charset="-127"/>
                      </a:endParaRPr>
                    </a:p>
                  </a:txBody>
                  <a:tcPr marL="68509" marR="68509" marT="34254" marB="34254" anchor="b" horzOverflow="overflow"/>
                </a:tc>
                <a:tc>
                  <a:txBody>
                    <a:bodyPr/>
                    <a:lstStyle>
                      <a:lvl1pPr>
                        <a:buClr>
                          <a:schemeClr val="accent1"/>
                        </a:buClr>
                        <a:buSzPct val="11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buClr>
                          <a:schemeClr val="tx1"/>
                        </a:buClr>
                        <a:buSzPct val="11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tx1"/>
                        </a:buClr>
                        <a:buSzPct val="13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1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9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Yes</a:t>
                      </a:r>
                      <a:endParaRPr kumimoji="0" lang="en-US" altLang="zh-CN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Batang" panose="02030600000101010101" pitchFamily="18" charset="-127"/>
                      </a:endParaRPr>
                    </a:p>
                  </a:txBody>
                  <a:tcPr marL="68509" marR="68509" marT="34254" marB="34254" anchor="b" horzOverflow="overflow"/>
                </a:tc>
                <a:extLst>
                  <a:ext uri="{0D108BD9-81ED-4DB2-BD59-A6C34878D82A}">
                    <a16:rowId xmlns:a16="http://schemas.microsoft.com/office/drawing/2014/main" val="557172756"/>
                  </a:ext>
                </a:extLst>
              </a:tr>
              <a:tr h="246140">
                <a:tc>
                  <a:txBody>
                    <a:bodyPr/>
                    <a:lstStyle>
                      <a:lvl1pPr>
                        <a:buClr>
                          <a:schemeClr val="accent1"/>
                        </a:buClr>
                        <a:buSzPct val="11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buClr>
                          <a:schemeClr val="tx1"/>
                        </a:buClr>
                        <a:buSzPct val="11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tx1"/>
                        </a:buClr>
                        <a:buSzPct val="13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1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9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rain</a:t>
                      </a:r>
                      <a:endParaRPr kumimoji="0" lang="en-US" altLang="zh-CN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Batang" panose="02030600000101010101" pitchFamily="18" charset="-127"/>
                      </a:endParaRPr>
                    </a:p>
                  </a:txBody>
                  <a:tcPr marL="68509" marR="68509" marT="34254" marB="34254" anchor="b" horzOverflow="overflow"/>
                </a:tc>
                <a:tc>
                  <a:txBody>
                    <a:bodyPr/>
                    <a:lstStyle>
                      <a:lvl1pPr>
                        <a:buClr>
                          <a:schemeClr val="accent1"/>
                        </a:buClr>
                        <a:buSzPct val="11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buClr>
                          <a:schemeClr val="tx1"/>
                        </a:buClr>
                        <a:buSzPct val="11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tx1"/>
                        </a:buClr>
                        <a:buSzPct val="13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1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9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cool</a:t>
                      </a:r>
                      <a:endParaRPr kumimoji="0" lang="en-US" altLang="zh-CN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Batang" panose="02030600000101010101" pitchFamily="18" charset="-127"/>
                      </a:endParaRPr>
                    </a:p>
                  </a:txBody>
                  <a:tcPr marL="68509" marR="68509" marT="34254" marB="34254" anchor="b" horzOverflow="overflow"/>
                </a:tc>
                <a:tc>
                  <a:txBody>
                    <a:bodyPr/>
                    <a:lstStyle>
                      <a:lvl1pPr>
                        <a:buClr>
                          <a:schemeClr val="accent1"/>
                        </a:buClr>
                        <a:buSzPct val="11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buClr>
                          <a:schemeClr val="tx1"/>
                        </a:buClr>
                        <a:buSzPct val="11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tx1"/>
                        </a:buClr>
                        <a:buSzPct val="13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1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9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normal</a:t>
                      </a:r>
                      <a:endParaRPr kumimoji="0" lang="en-US" altLang="zh-CN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Batang" panose="02030600000101010101" pitchFamily="18" charset="-127"/>
                      </a:endParaRPr>
                    </a:p>
                  </a:txBody>
                  <a:tcPr marL="68509" marR="68509" marT="34254" marB="34254" anchor="b" horzOverflow="overflow"/>
                </a:tc>
                <a:tc>
                  <a:txBody>
                    <a:bodyPr/>
                    <a:lstStyle>
                      <a:lvl1pPr>
                        <a:buClr>
                          <a:schemeClr val="accent1"/>
                        </a:buClr>
                        <a:buSzPct val="11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buClr>
                          <a:schemeClr val="tx1"/>
                        </a:buClr>
                        <a:buSzPct val="11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tx1"/>
                        </a:buClr>
                        <a:buSzPct val="13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1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9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false</a:t>
                      </a:r>
                      <a:endParaRPr kumimoji="0" lang="en-US" altLang="zh-CN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Batang" panose="02030600000101010101" pitchFamily="18" charset="-127"/>
                      </a:endParaRPr>
                    </a:p>
                  </a:txBody>
                  <a:tcPr marL="68509" marR="68509" marT="34254" marB="34254" anchor="b" horzOverflow="overflow"/>
                </a:tc>
                <a:tc>
                  <a:txBody>
                    <a:bodyPr/>
                    <a:lstStyle>
                      <a:lvl1pPr>
                        <a:buClr>
                          <a:schemeClr val="accent1"/>
                        </a:buClr>
                        <a:buSzPct val="11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buClr>
                          <a:schemeClr val="tx1"/>
                        </a:buClr>
                        <a:buSzPct val="11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tx1"/>
                        </a:buClr>
                        <a:buSzPct val="13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1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9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Yes</a:t>
                      </a:r>
                      <a:endParaRPr kumimoji="0" lang="en-US" altLang="zh-CN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Batang" panose="02030600000101010101" pitchFamily="18" charset="-127"/>
                      </a:endParaRPr>
                    </a:p>
                  </a:txBody>
                  <a:tcPr marL="68509" marR="68509" marT="34254" marB="34254" anchor="b" horzOverflow="overflow"/>
                </a:tc>
                <a:extLst>
                  <a:ext uri="{0D108BD9-81ED-4DB2-BD59-A6C34878D82A}">
                    <a16:rowId xmlns:a16="http://schemas.microsoft.com/office/drawing/2014/main" val="1710053917"/>
                  </a:ext>
                </a:extLst>
              </a:tr>
              <a:tr h="246140">
                <a:tc>
                  <a:txBody>
                    <a:bodyPr/>
                    <a:lstStyle>
                      <a:lvl1pPr>
                        <a:buClr>
                          <a:schemeClr val="accent1"/>
                        </a:buClr>
                        <a:buSzPct val="11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buClr>
                          <a:schemeClr val="tx1"/>
                        </a:buClr>
                        <a:buSzPct val="11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tx1"/>
                        </a:buClr>
                        <a:buSzPct val="13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1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9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rain</a:t>
                      </a:r>
                      <a:endParaRPr kumimoji="0" lang="en-US" altLang="zh-CN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Batang" panose="02030600000101010101" pitchFamily="18" charset="-127"/>
                      </a:endParaRPr>
                    </a:p>
                  </a:txBody>
                  <a:tcPr marL="68509" marR="68509" marT="34254" marB="34254" anchor="b" horzOverflow="overflow"/>
                </a:tc>
                <a:tc>
                  <a:txBody>
                    <a:bodyPr/>
                    <a:lstStyle>
                      <a:lvl1pPr>
                        <a:buClr>
                          <a:schemeClr val="accent1"/>
                        </a:buClr>
                        <a:buSzPct val="11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buClr>
                          <a:schemeClr val="tx1"/>
                        </a:buClr>
                        <a:buSzPct val="11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tx1"/>
                        </a:buClr>
                        <a:buSzPct val="13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1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9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cool</a:t>
                      </a:r>
                      <a:endParaRPr kumimoji="0" lang="en-US" altLang="zh-CN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Batang" panose="02030600000101010101" pitchFamily="18" charset="-127"/>
                      </a:endParaRPr>
                    </a:p>
                  </a:txBody>
                  <a:tcPr marL="68509" marR="68509" marT="34254" marB="34254" anchor="b" horzOverflow="overflow"/>
                </a:tc>
                <a:tc>
                  <a:txBody>
                    <a:bodyPr/>
                    <a:lstStyle>
                      <a:lvl1pPr>
                        <a:buClr>
                          <a:schemeClr val="accent1"/>
                        </a:buClr>
                        <a:buSzPct val="11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buClr>
                          <a:schemeClr val="tx1"/>
                        </a:buClr>
                        <a:buSzPct val="11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tx1"/>
                        </a:buClr>
                        <a:buSzPct val="13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1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9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normal</a:t>
                      </a:r>
                      <a:endParaRPr kumimoji="0" lang="en-US" altLang="zh-CN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Batang" panose="02030600000101010101" pitchFamily="18" charset="-127"/>
                      </a:endParaRPr>
                    </a:p>
                  </a:txBody>
                  <a:tcPr marL="68509" marR="68509" marT="34254" marB="34254" anchor="b" horzOverflow="overflow"/>
                </a:tc>
                <a:tc>
                  <a:txBody>
                    <a:bodyPr/>
                    <a:lstStyle>
                      <a:lvl1pPr>
                        <a:buClr>
                          <a:schemeClr val="accent1"/>
                        </a:buClr>
                        <a:buSzPct val="11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buClr>
                          <a:schemeClr val="tx1"/>
                        </a:buClr>
                        <a:buSzPct val="11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tx1"/>
                        </a:buClr>
                        <a:buSzPct val="13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1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9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true</a:t>
                      </a:r>
                      <a:endParaRPr kumimoji="0" lang="en-US" altLang="zh-CN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Batang" panose="02030600000101010101" pitchFamily="18" charset="-127"/>
                      </a:endParaRPr>
                    </a:p>
                  </a:txBody>
                  <a:tcPr marL="68509" marR="68509" marT="34254" marB="34254" anchor="b" horzOverflow="overflow"/>
                </a:tc>
                <a:tc>
                  <a:txBody>
                    <a:bodyPr/>
                    <a:lstStyle>
                      <a:lvl1pPr>
                        <a:buClr>
                          <a:schemeClr val="accent1"/>
                        </a:buClr>
                        <a:buSzPct val="11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buClr>
                          <a:schemeClr val="tx1"/>
                        </a:buClr>
                        <a:buSzPct val="11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tx1"/>
                        </a:buClr>
                        <a:buSzPct val="13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1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9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No</a:t>
                      </a:r>
                      <a:endParaRPr kumimoji="0" lang="en-US" altLang="zh-CN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Batang" panose="02030600000101010101" pitchFamily="18" charset="-127"/>
                      </a:endParaRPr>
                    </a:p>
                  </a:txBody>
                  <a:tcPr marL="68509" marR="68509" marT="34254" marB="34254" anchor="b" horzOverflow="overflow"/>
                </a:tc>
                <a:extLst>
                  <a:ext uri="{0D108BD9-81ED-4DB2-BD59-A6C34878D82A}">
                    <a16:rowId xmlns:a16="http://schemas.microsoft.com/office/drawing/2014/main" val="3661747140"/>
                  </a:ext>
                </a:extLst>
              </a:tr>
              <a:tr h="247464">
                <a:tc>
                  <a:txBody>
                    <a:bodyPr/>
                    <a:lstStyle>
                      <a:lvl1pPr>
                        <a:buClr>
                          <a:schemeClr val="accent1"/>
                        </a:buClr>
                        <a:buSzPct val="11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buClr>
                          <a:schemeClr val="tx1"/>
                        </a:buClr>
                        <a:buSzPct val="11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tx1"/>
                        </a:buClr>
                        <a:buSzPct val="13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1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9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overcast</a:t>
                      </a:r>
                      <a:endParaRPr kumimoji="0" lang="en-US" altLang="zh-CN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Batang" panose="02030600000101010101" pitchFamily="18" charset="-127"/>
                      </a:endParaRPr>
                    </a:p>
                  </a:txBody>
                  <a:tcPr marL="68509" marR="68509" marT="34254" marB="34254" anchor="b" horzOverflow="overflow"/>
                </a:tc>
                <a:tc>
                  <a:txBody>
                    <a:bodyPr/>
                    <a:lstStyle>
                      <a:lvl1pPr>
                        <a:buClr>
                          <a:schemeClr val="accent1"/>
                        </a:buClr>
                        <a:buSzPct val="11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buClr>
                          <a:schemeClr val="tx1"/>
                        </a:buClr>
                        <a:buSzPct val="11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tx1"/>
                        </a:buClr>
                        <a:buSzPct val="13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1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9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cool</a:t>
                      </a:r>
                      <a:endParaRPr kumimoji="0" lang="en-US" altLang="zh-CN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Batang" panose="02030600000101010101" pitchFamily="18" charset="-127"/>
                      </a:endParaRPr>
                    </a:p>
                  </a:txBody>
                  <a:tcPr marL="68509" marR="68509" marT="34254" marB="34254" anchor="b" horzOverflow="overflow"/>
                </a:tc>
                <a:tc>
                  <a:txBody>
                    <a:bodyPr/>
                    <a:lstStyle>
                      <a:lvl1pPr>
                        <a:buClr>
                          <a:schemeClr val="accent1"/>
                        </a:buClr>
                        <a:buSzPct val="11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buClr>
                          <a:schemeClr val="tx1"/>
                        </a:buClr>
                        <a:buSzPct val="11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tx1"/>
                        </a:buClr>
                        <a:buSzPct val="13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1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9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normal</a:t>
                      </a:r>
                      <a:endParaRPr kumimoji="0" lang="en-US" altLang="zh-CN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Batang" panose="02030600000101010101" pitchFamily="18" charset="-127"/>
                      </a:endParaRPr>
                    </a:p>
                  </a:txBody>
                  <a:tcPr marL="68509" marR="68509" marT="34254" marB="34254" anchor="b" horzOverflow="overflow"/>
                </a:tc>
                <a:tc>
                  <a:txBody>
                    <a:bodyPr/>
                    <a:lstStyle>
                      <a:lvl1pPr>
                        <a:buClr>
                          <a:schemeClr val="accent1"/>
                        </a:buClr>
                        <a:buSzPct val="11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buClr>
                          <a:schemeClr val="tx1"/>
                        </a:buClr>
                        <a:buSzPct val="11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tx1"/>
                        </a:buClr>
                        <a:buSzPct val="13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1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9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true</a:t>
                      </a:r>
                      <a:endParaRPr kumimoji="0" lang="en-US" altLang="zh-CN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Batang" panose="02030600000101010101" pitchFamily="18" charset="-127"/>
                      </a:endParaRPr>
                    </a:p>
                  </a:txBody>
                  <a:tcPr marL="68509" marR="68509" marT="34254" marB="34254" anchor="b" horzOverflow="overflow"/>
                </a:tc>
                <a:tc>
                  <a:txBody>
                    <a:bodyPr/>
                    <a:lstStyle>
                      <a:lvl1pPr>
                        <a:buClr>
                          <a:schemeClr val="accent1"/>
                        </a:buClr>
                        <a:buSzPct val="11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buClr>
                          <a:schemeClr val="tx1"/>
                        </a:buClr>
                        <a:buSzPct val="11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tx1"/>
                        </a:buClr>
                        <a:buSzPct val="13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1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9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Yes</a:t>
                      </a:r>
                      <a:endParaRPr kumimoji="0" lang="en-US" altLang="zh-CN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Batang" panose="02030600000101010101" pitchFamily="18" charset="-127"/>
                      </a:endParaRPr>
                    </a:p>
                  </a:txBody>
                  <a:tcPr marL="68509" marR="68509" marT="34254" marB="34254" anchor="b" horzOverflow="overflow"/>
                </a:tc>
                <a:extLst>
                  <a:ext uri="{0D108BD9-81ED-4DB2-BD59-A6C34878D82A}">
                    <a16:rowId xmlns:a16="http://schemas.microsoft.com/office/drawing/2014/main" val="1850296957"/>
                  </a:ext>
                </a:extLst>
              </a:tr>
              <a:tr h="246140">
                <a:tc>
                  <a:txBody>
                    <a:bodyPr/>
                    <a:lstStyle>
                      <a:lvl1pPr>
                        <a:buClr>
                          <a:schemeClr val="accent1"/>
                        </a:buClr>
                        <a:buSzPct val="11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buClr>
                          <a:schemeClr val="tx1"/>
                        </a:buClr>
                        <a:buSzPct val="11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tx1"/>
                        </a:buClr>
                        <a:buSzPct val="13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1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9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sunny</a:t>
                      </a:r>
                      <a:endParaRPr kumimoji="0" lang="en-US" altLang="zh-CN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Batang" panose="02030600000101010101" pitchFamily="18" charset="-127"/>
                      </a:endParaRPr>
                    </a:p>
                  </a:txBody>
                  <a:tcPr marL="68509" marR="68509" marT="34254" marB="34254" anchor="b" horzOverflow="overflow"/>
                </a:tc>
                <a:tc>
                  <a:txBody>
                    <a:bodyPr/>
                    <a:lstStyle>
                      <a:lvl1pPr>
                        <a:buClr>
                          <a:schemeClr val="accent1"/>
                        </a:buClr>
                        <a:buSzPct val="11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buClr>
                          <a:schemeClr val="tx1"/>
                        </a:buClr>
                        <a:buSzPct val="11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tx1"/>
                        </a:buClr>
                        <a:buSzPct val="13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1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9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mild</a:t>
                      </a:r>
                      <a:endParaRPr kumimoji="0" lang="en-US" altLang="zh-CN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Batang" panose="02030600000101010101" pitchFamily="18" charset="-127"/>
                      </a:endParaRPr>
                    </a:p>
                  </a:txBody>
                  <a:tcPr marL="68509" marR="68509" marT="34254" marB="34254" anchor="b" horzOverflow="overflow"/>
                </a:tc>
                <a:tc>
                  <a:txBody>
                    <a:bodyPr/>
                    <a:lstStyle>
                      <a:lvl1pPr>
                        <a:buClr>
                          <a:schemeClr val="accent1"/>
                        </a:buClr>
                        <a:buSzPct val="11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buClr>
                          <a:schemeClr val="tx1"/>
                        </a:buClr>
                        <a:buSzPct val="11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tx1"/>
                        </a:buClr>
                        <a:buSzPct val="13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1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9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high</a:t>
                      </a:r>
                      <a:endParaRPr kumimoji="0" lang="en-US" altLang="zh-CN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Batang" panose="02030600000101010101" pitchFamily="18" charset="-127"/>
                      </a:endParaRPr>
                    </a:p>
                  </a:txBody>
                  <a:tcPr marL="68509" marR="68509" marT="34254" marB="34254" anchor="b" horzOverflow="overflow"/>
                </a:tc>
                <a:tc>
                  <a:txBody>
                    <a:bodyPr/>
                    <a:lstStyle>
                      <a:lvl1pPr>
                        <a:buClr>
                          <a:schemeClr val="accent1"/>
                        </a:buClr>
                        <a:buSzPct val="11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buClr>
                          <a:schemeClr val="tx1"/>
                        </a:buClr>
                        <a:buSzPct val="11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tx1"/>
                        </a:buClr>
                        <a:buSzPct val="13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1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9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false</a:t>
                      </a:r>
                      <a:endParaRPr kumimoji="0" lang="en-US" altLang="zh-CN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Batang" panose="02030600000101010101" pitchFamily="18" charset="-127"/>
                      </a:endParaRPr>
                    </a:p>
                  </a:txBody>
                  <a:tcPr marL="68509" marR="68509" marT="34254" marB="34254" anchor="b" horzOverflow="overflow"/>
                </a:tc>
                <a:tc>
                  <a:txBody>
                    <a:bodyPr/>
                    <a:lstStyle>
                      <a:lvl1pPr>
                        <a:buClr>
                          <a:schemeClr val="accent1"/>
                        </a:buClr>
                        <a:buSzPct val="11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buClr>
                          <a:schemeClr val="tx1"/>
                        </a:buClr>
                        <a:buSzPct val="11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tx1"/>
                        </a:buClr>
                        <a:buSzPct val="13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1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9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No</a:t>
                      </a:r>
                      <a:endParaRPr kumimoji="0" lang="en-US" altLang="zh-CN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Batang" panose="02030600000101010101" pitchFamily="18" charset="-127"/>
                      </a:endParaRPr>
                    </a:p>
                  </a:txBody>
                  <a:tcPr marL="68509" marR="68509" marT="34254" marB="34254" anchor="b" horzOverflow="overflow"/>
                </a:tc>
                <a:extLst>
                  <a:ext uri="{0D108BD9-81ED-4DB2-BD59-A6C34878D82A}">
                    <a16:rowId xmlns:a16="http://schemas.microsoft.com/office/drawing/2014/main" val="785425374"/>
                  </a:ext>
                </a:extLst>
              </a:tr>
              <a:tr h="246140">
                <a:tc>
                  <a:txBody>
                    <a:bodyPr/>
                    <a:lstStyle>
                      <a:lvl1pPr>
                        <a:buClr>
                          <a:schemeClr val="accent1"/>
                        </a:buClr>
                        <a:buSzPct val="11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buClr>
                          <a:schemeClr val="tx1"/>
                        </a:buClr>
                        <a:buSzPct val="11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tx1"/>
                        </a:buClr>
                        <a:buSzPct val="13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1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9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sunny</a:t>
                      </a:r>
                      <a:endParaRPr kumimoji="0" lang="en-US" altLang="zh-CN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Batang" panose="02030600000101010101" pitchFamily="18" charset="-127"/>
                      </a:endParaRPr>
                    </a:p>
                  </a:txBody>
                  <a:tcPr marL="68509" marR="68509" marT="34254" marB="34254" anchor="b" horzOverflow="overflow"/>
                </a:tc>
                <a:tc>
                  <a:txBody>
                    <a:bodyPr/>
                    <a:lstStyle>
                      <a:lvl1pPr>
                        <a:buClr>
                          <a:schemeClr val="accent1"/>
                        </a:buClr>
                        <a:buSzPct val="11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buClr>
                          <a:schemeClr val="tx1"/>
                        </a:buClr>
                        <a:buSzPct val="11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tx1"/>
                        </a:buClr>
                        <a:buSzPct val="13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1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9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cool</a:t>
                      </a:r>
                      <a:endParaRPr kumimoji="0" lang="en-US" altLang="zh-CN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Batang" panose="02030600000101010101" pitchFamily="18" charset="-127"/>
                      </a:endParaRPr>
                    </a:p>
                  </a:txBody>
                  <a:tcPr marL="68509" marR="68509" marT="34254" marB="34254" anchor="b" horzOverflow="overflow"/>
                </a:tc>
                <a:tc>
                  <a:txBody>
                    <a:bodyPr/>
                    <a:lstStyle>
                      <a:lvl1pPr>
                        <a:buClr>
                          <a:schemeClr val="accent1"/>
                        </a:buClr>
                        <a:buSzPct val="11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buClr>
                          <a:schemeClr val="tx1"/>
                        </a:buClr>
                        <a:buSzPct val="11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tx1"/>
                        </a:buClr>
                        <a:buSzPct val="13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1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9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normal</a:t>
                      </a:r>
                      <a:endParaRPr kumimoji="0" lang="en-US" altLang="zh-CN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Batang" panose="02030600000101010101" pitchFamily="18" charset="-127"/>
                      </a:endParaRPr>
                    </a:p>
                  </a:txBody>
                  <a:tcPr marL="68509" marR="68509" marT="34254" marB="34254" anchor="b" horzOverflow="overflow"/>
                </a:tc>
                <a:tc>
                  <a:txBody>
                    <a:bodyPr/>
                    <a:lstStyle>
                      <a:lvl1pPr>
                        <a:buClr>
                          <a:schemeClr val="accent1"/>
                        </a:buClr>
                        <a:buSzPct val="11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buClr>
                          <a:schemeClr val="tx1"/>
                        </a:buClr>
                        <a:buSzPct val="11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tx1"/>
                        </a:buClr>
                        <a:buSzPct val="13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1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9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false</a:t>
                      </a:r>
                      <a:endParaRPr kumimoji="0" lang="en-US" altLang="zh-CN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Batang" panose="02030600000101010101" pitchFamily="18" charset="-127"/>
                      </a:endParaRPr>
                    </a:p>
                  </a:txBody>
                  <a:tcPr marL="68509" marR="68509" marT="34254" marB="34254" anchor="b" horzOverflow="overflow"/>
                </a:tc>
                <a:tc>
                  <a:txBody>
                    <a:bodyPr/>
                    <a:lstStyle>
                      <a:lvl1pPr>
                        <a:buClr>
                          <a:schemeClr val="accent1"/>
                        </a:buClr>
                        <a:buSzPct val="11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buClr>
                          <a:schemeClr val="tx1"/>
                        </a:buClr>
                        <a:buSzPct val="11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tx1"/>
                        </a:buClr>
                        <a:buSzPct val="13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1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9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Yes</a:t>
                      </a:r>
                      <a:endParaRPr kumimoji="0" lang="en-US" altLang="zh-CN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Batang" panose="02030600000101010101" pitchFamily="18" charset="-127"/>
                      </a:endParaRPr>
                    </a:p>
                  </a:txBody>
                  <a:tcPr marL="68509" marR="68509" marT="34254" marB="34254" anchor="b" horzOverflow="overflow"/>
                </a:tc>
                <a:extLst>
                  <a:ext uri="{0D108BD9-81ED-4DB2-BD59-A6C34878D82A}">
                    <a16:rowId xmlns:a16="http://schemas.microsoft.com/office/drawing/2014/main" val="4123979122"/>
                  </a:ext>
                </a:extLst>
              </a:tr>
              <a:tr h="246140">
                <a:tc>
                  <a:txBody>
                    <a:bodyPr/>
                    <a:lstStyle>
                      <a:lvl1pPr>
                        <a:buClr>
                          <a:schemeClr val="accent1"/>
                        </a:buClr>
                        <a:buSzPct val="11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buClr>
                          <a:schemeClr val="tx1"/>
                        </a:buClr>
                        <a:buSzPct val="11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tx1"/>
                        </a:buClr>
                        <a:buSzPct val="13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1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9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rain</a:t>
                      </a:r>
                      <a:endParaRPr kumimoji="0" lang="en-US" altLang="zh-CN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Batang" panose="02030600000101010101" pitchFamily="18" charset="-127"/>
                      </a:endParaRPr>
                    </a:p>
                  </a:txBody>
                  <a:tcPr marL="68509" marR="68509" marT="34254" marB="34254" anchor="b" horzOverflow="overflow"/>
                </a:tc>
                <a:tc>
                  <a:txBody>
                    <a:bodyPr/>
                    <a:lstStyle>
                      <a:lvl1pPr>
                        <a:buClr>
                          <a:schemeClr val="accent1"/>
                        </a:buClr>
                        <a:buSzPct val="11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buClr>
                          <a:schemeClr val="tx1"/>
                        </a:buClr>
                        <a:buSzPct val="11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tx1"/>
                        </a:buClr>
                        <a:buSzPct val="13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1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9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mild</a:t>
                      </a:r>
                      <a:endParaRPr kumimoji="0" lang="en-US" altLang="zh-CN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Batang" panose="02030600000101010101" pitchFamily="18" charset="-127"/>
                      </a:endParaRPr>
                    </a:p>
                  </a:txBody>
                  <a:tcPr marL="68509" marR="68509" marT="34254" marB="34254" anchor="b" horzOverflow="overflow"/>
                </a:tc>
                <a:tc>
                  <a:txBody>
                    <a:bodyPr/>
                    <a:lstStyle>
                      <a:lvl1pPr>
                        <a:buClr>
                          <a:schemeClr val="accent1"/>
                        </a:buClr>
                        <a:buSzPct val="11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buClr>
                          <a:schemeClr val="tx1"/>
                        </a:buClr>
                        <a:buSzPct val="11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tx1"/>
                        </a:buClr>
                        <a:buSzPct val="13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1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9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normal</a:t>
                      </a:r>
                      <a:endParaRPr kumimoji="0" lang="en-US" altLang="zh-CN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Batang" panose="02030600000101010101" pitchFamily="18" charset="-127"/>
                      </a:endParaRPr>
                    </a:p>
                  </a:txBody>
                  <a:tcPr marL="68509" marR="68509" marT="34254" marB="34254" anchor="b" horzOverflow="overflow"/>
                </a:tc>
                <a:tc>
                  <a:txBody>
                    <a:bodyPr/>
                    <a:lstStyle>
                      <a:lvl1pPr>
                        <a:buClr>
                          <a:schemeClr val="accent1"/>
                        </a:buClr>
                        <a:buSzPct val="11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buClr>
                          <a:schemeClr val="tx1"/>
                        </a:buClr>
                        <a:buSzPct val="11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tx1"/>
                        </a:buClr>
                        <a:buSzPct val="13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1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9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false</a:t>
                      </a:r>
                      <a:endParaRPr kumimoji="0" lang="en-US" altLang="zh-CN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Batang" panose="02030600000101010101" pitchFamily="18" charset="-127"/>
                      </a:endParaRPr>
                    </a:p>
                  </a:txBody>
                  <a:tcPr marL="68509" marR="68509" marT="34254" marB="34254" anchor="b" horzOverflow="overflow"/>
                </a:tc>
                <a:tc>
                  <a:txBody>
                    <a:bodyPr/>
                    <a:lstStyle>
                      <a:lvl1pPr>
                        <a:buClr>
                          <a:schemeClr val="accent1"/>
                        </a:buClr>
                        <a:buSzPct val="11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buClr>
                          <a:schemeClr val="tx1"/>
                        </a:buClr>
                        <a:buSzPct val="11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tx1"/>
                        </a:buClr>
                        <a:buSzPct val="13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1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9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Yes</a:t>
                      </a:r>
                      <a:endParaRPr kumimoji="0" lang="en-US" altLang="zh-CN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Batang" panose="02030600000101010101" pitchFamily="18" charset="-127"/>
                      </a:endParaRPr>
                    </a:p>
                  </a:txBody>
                  <a:tcPr marL="68509" marR="68509" marT="34254" marB="34254" anchor="b" horzOverflow="overflow"/>
                </a:tc>
                <a:extLst>
                  <a:ext uri="{0D108BD9-81ED-4DB2-BD59-A6C34878D82A}">
                    <a16:rowId xmlns:a16="http://schemas.microsoft.com/office/drawing/2014/main" val="3835601207"/>
                  </a:ext>
                </a:extLst>
              </a:tr>
              <a:tr h="246140">
                <a:tc>
                  <a:txBody>
                    <a:bodyPr/>
                    <a:lstStyle>
                      <a:lvl1pPr>
                        <a:buClr>
                          <a:schemeClr val="accent1"/>
                        </a:buClr>
                        <a:buSzPct val="11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buClr>
                          <a:schemeClr val="tx1"/>
                        </a:buClr>
                        <a:buSzPct val="11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tx1"/>
                        </a:buClr>
                        <a:buSzPct val="13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1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9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sunny</a:t>
                      </a:r>
                      <a:endParaRPr kumimoji="0" lang="en-US" altLang="zh-CN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Batang" panose="02030600000101010101" pitchFamily="18" charset="-127"/>
                      </a:endParaRPr>
                    </a:p>
                  </a:txBody>
                  <a:tcPr marL="68509" marR="68509" marT="34254" marB="34254" anchor="b" horzOverflow="overflow"/>
                </a:tc>
                <a:tc>
                  <a:txBody>
                    <a:bodyPr/>
                    <a:lstStyle>
                      <a:lvl1pPr>
                        <a:buClr>
                          <a:schemeClr val="accent1"/>
                        </a:buClr>
                        <a:buSzPct val="11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buClr>
                          <a:schemeClr val="tx1"/>
                        </a:buClr>
                        <a:buSzPct val="11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tx1"/>
                        </a:buClr>
                        <a:buSzPct val="13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1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9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mild</a:t>
                      </a:r>
                      <a:endParaRPr kumimoji="0" lang="en-US" altLang="zh-CN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Batang" panose="02030600000101010101" pitchFamily="18" charset="-127"/>
                      </a:endParaRPr>
                    </a:p>
                  </a:txBody>
                  <a:tcPr marL="68509" marR="68509" marT="34254" marB="34254" anchor="b" horzOverflow="overflow"/>
                </a:tc>
                <a:tc>
                  <a:txBody>
                    <a:bodyPr/>
                    <a:lstStyle>
                      <a:lvl1pPr>
                        <a:buClr>
                          <a:schemeClr val="accent1"/>
                        </a:buClr>
                        <a:buSzPct val="11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buClr>
                          <a:schemeClr val="tx1"/>
                        </a:buClr>
                        <a:buSzPct val="11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tx1"/>
                        </a:buClr>
                        <a:buSzPct val="13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1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9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normal</a:t>
                      </a:r>
                      <a:endParaRPr kumimoji="0" lang="en-US" altLang="zh-CN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Batang" panose="02030600000101010101" pitchFamily="18" charset="-127"/>
                      </a:endParaRPr>
                    </a:p>
                  </a:txBody>
                  <a:tcPr marL="68509" marR="68509" marT="34254" marB="34254" anchor="b" horzOverflow="overflow"/>
                </a:tc>
                <a:tc>
                  <a:txBody>
                    <a:bodyPr/>
                    <a:lstStyle>
                      <a:lvl1pPr>
                        <a:buClr>
                          <a:schemeClr val="accent1"/>
                        </a:buClr>
                        <a:buSzPct val="11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buClr>
                          <a:schemeClr val="tx1"/>
                        </a:buClr>
                        <a:buSzPct val="11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tx1"/>
                        </a:buClr>
                        <a:buSzPct val="13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1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9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true</a:t>
                      </a:r>
                      <a:endParaRPr kumimoji="0" lang="en-US" altLang="zh-CN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Batang" panose="02030600000101010101" pitchFamily="18" charset="-127"/>
                      </a:endParaRPr>
                    </a:p>
                  </a:txBody>
                  <a:tcPr marL="68509" marR="68509" marT="34254" marB="34254" anchor="b" horzOverflow="overflow"/>
                </a:tc>
                <a:tc>
                  <a:txBody>
                    <a:bodyPr/>
                    <a:lstStyle>
                      <a:lvl1pPr>
                        <a:buClr>
                          <a:schemeClr val="accent1"/>
                        </a:buClr>
                        <a:buSzPct val="11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buClr>
                          <a:schemeClr val="tx1"/>
                        </a:buClr>
                        <a:buSzPct val="11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tx1"/>
                        </a:buClr>
                        <a:buSzPct val="13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1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9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Yes</a:t>
                      </a:r>
                      <a:endParaRPr kumimoji="0" lang="en-US" altLang="zh-CN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Batang" panose="02030600000101010101" pitchFamily="18" charset="-127"/>
                      </a:endParaRPr>
                    </a:p>
                  </a:txBody>
                  <a:tcPr marL="68509" marR="68509" marT="34254" marB="34254" anchor="b" horzOverflow="overflow"/>
                </a:tc>
                <a:extLst>
                  <a:ext uri="{0D108BD9-81ED-4DB2-BD59-A6C34878D82A}">
                    <a16:rowId xmlns:a16="http://schemas.microsoft.com/office/drawing/2014/main" val="1594195956"/>
                  </a:ext>
                </a:extLst>
              </a:tr>
              <a:tr h="247464">
                <a:tc>
                  <a:txBody>
                    <a:bodyPr/>
                    <a:lstStyle>
                      <a:lvl1pPr>
                        <a:buClr>
                          <a:schemeClr val="accent1"/>
                        </a:buClr>
                        <a:buSzPct val="11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buClr>
                          <a:schemeClr val="tx1"/>
                        </a:buClr>
                        <a:buSzPct val="11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tx1"/>
                        </a:buClr>
                        <a:buSzPct val="13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1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9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overcast</a:t>
                      </a:r>
                      <a:endParaRPr kumimoji="0" lang="en-US" altLang="zh-CN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Batang" panose="02030600000101010101" pitchFamily="18" charset="-127"/>
                      </a:endParaRPr>
                    </a:p>
                  </a:txBody>
                  <a:tcPr marL="68509" marR="68509" marT="34254" marB="34254" anchor="b" horzOverflow="overflow"/>
                </a:tc>
                <a:tc>
                  <a:txBody>
                    <a:bodyPr/>
                    <a:lstStyle>
                      <a:lvl1pPr>
                        <a:buClr>
                          <a:schemeClr val="accent1"/>
                        </a:buClr>
                        <a:buSzPct val="11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buClr>
                          <a:schemeClr val="tx1"/>
                        </a:buClr>
                        <a:buSzPct val="11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tx1"/>
                        </a:buClr>
                        <a:buSzPct val="13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1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9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mild</a:t>
                      </a:r>
                      <a:endParaRPr kumimoji="0" lang="en-US" altLang="zh-CN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Batang" panose="02030600000101010101" pitchFamily="18" charset="-127"/>
                      </a:endParaRPr>
                    </a:p>
                  </a:txBody>
                  <a:tcPr marL="68509" marR="68509" marT="34254" marB="34254" anchor="b" horzOverflow="overflow"/>
                </a:tc>
                <a:tc>
                  <a:txBody>
                    <a:bodyPr/>
                    <a:lstStyle>
                      <a:lvl1pPr>
                        <a:buClr>
                          <a:schemeClr val="accent1"/>
                        </a:buClr>
                        <a:buSzPct val="11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buClr>
                          <a:schemeClr val="tx1"/>
                        </a:buClr>
                        <a:buSzPct val="11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tx1"/>
                        </a:buClr>
                        <a:buSzPct val="13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1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9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high</a:t>
                      </a:r>
                      <a:endParaRPr kumimoji="0" lang="en-US" altLang="zh-CN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Batang" panose="02030600000101010101" pitchFamily="18" charset="-127"/>
                      </a:endParaRPr>
                    </a:p>
                  </a:txBody>
                  <a:tcPr marL="68509" marR="68509" marT="34254" marB="34254" anchor="b" horzOverflow="overflow"/>
                </a:tc>
                <a:tc>
                  <a:txBody>
                    <a:bodyPr/>
                    <a:lstStyle>
                      <a:lvl1pPr>
                        <a:buClr>
                          <a:schemeClr val="accent1"/>
                        </a:buClr>
                        <a:buSzPct val="11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buClr>
                          <a:schemeClr val="tx1"/>
                        </a:buClr>
                        <a:buSzPct val="11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tx1"/>
                        </a:buClr>
                        <a:buSzPct val="13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1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9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true</a:t>
                      </a:r>
                      <a:endParaRPr kumimoji="0" lang="en-US" altLang="zh-CN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Batang" panose="02030600000101010101" pitchFamily="18" charset="-127"/>
                      </a:endParaRPr>
                    </a:p>
                  </a:txBody>
                  <a:tcPr marL="68509" marR="68509" marT="34254" marB="34254" anchor="b" horzOverflow="overflow"/>
                </a:tc>
                <a:tc>
                  <a:txBody>
                    <a:bodyPr/>
                    <a:lstStyle>
                      <a:lvl1pPr>
                        <a:buClr>
                          <a:schemeClr val="accent1"/>
                        </a:buClr>
                        <a:buSzPct val="11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buClr>
                          <a:schemeClr val="tx1"/>
                        </a:buClr>
                        <a:buSzPct val="11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tx1"/>
                        </a:buClr>
                        <a:buSzPct val="13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1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9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Yes</a:t>
                      </a:r>
                      <a:endParaRPr kumimoji="0" lang="en-US" altLang="zh-CN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Batang" panose="02030600000101010101" pitchFamily="18" charset="-127"/>
                      </a:endParaRPr>
                    </a:p>
                  </a:txBody>
                  <a:tcPr marL="68509" marR="68509" marT="34254" marB="34254" anchor="b" horzOverflow="overflow"/>
                </a:tc>
                <a:extLst>
                  <a:ext uri="{0D108BD9-81ED-4DB2-BD59-A6C34878D82A}">
                    <a16:rowId xmlns:a16="http://schemas.microsoft.com/office/drawing/2014/main" val="4103923969"/>
                  </a:ext>
                </a:extLst>
              </a:tr>
              <a:tr h="246140">
                <a:tc>
                  <a:txBody>
                    <a:bodyPr/>
                    <a:lstStyle>
                      <a:lvl1pPr>
                        <a:buClr>
                          <a:schemeClr val="accent1"/>
                        </a:buClr>
                        <a:buSzPct val="11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buClr>
                          <a:schemeClr val="tx1"/>
                        </a:buClr>
                        <a:buSzPct val="11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tx1"/>
                        </a:buClr>
                        <a:buSzPct val="13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1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9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overcast</a:t>
                      </a:r>
                      <a:endParaRPr kumimoji="0" lang="en-US" altLang="zh-CN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Batang" panose="02030600000101010101" pitchFamily="18" charset="-127"/>
                      </a:endParaRPr>
                    </a:p>
                  </a:txBody>
                  <a:tcPr marL="68509" marR="68509" marT="34254" marB="34254" anchor="b" horzOverflow="overflow"/>
                </a:tc>
                <a:tc>
                  <a:txBody>
                    <a:bodyPr/>
                    <a:lstStyle>
                      <a:lvl1pPr>
                        <a:buClr>
                          <a:schemeClr val="accent1"/>
                        </a:buClr>
                        <a:buSzPct val="11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buClr>
                          <a:schemeClr val="tx1"/>
                        </a:buClr>
                        <a:buSzPct val="11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tx1"/>
                        </a:buClr>
                        <a:buSzPct val="13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1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9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hot</a:t>
                      </a:r>
                      <a:endParaRPr kumimoji="0" lang="en-US" altLang="zh-CN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Batang" panose="02030600000101010101" pitchFamily="18" charset="-127"/>
                      </a:endParaRPr>
                    </a:p>
                  </a:txBody>
                  <a:tcPr marL="68509" marR="68509" marT="34254" marB="34254" anchor="b" horzOverflow="overflow"/>
                </a:tc>
                <a:tc>
                  <a:txBody>
                    <a:bodyPr/>
                    <a:lstStyle>
                      <a:lvl1pPr>
                        <a:buClr>
                          <a:schemeClr val="accent1"/>
                        </a:buClr>
                        <a:buSzPct val="11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buClr>
                          <a:schemeClr val="tx1"/>
                        </a:buClr>
                        <a:buSzPct val="11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tx1"/>
                        </a:buClr>
                        <a:buSzPct val="13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1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9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normal</a:t>
                      </a:r>
                      <a:endParaRPr kumimoji="0" lang="en-US" altLang="zh-CN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Batang" panose="02030600000101010101" pitchFamily="18" charset="-127"/>
                      </a:endParaRPr>
                    </a:p>
                  </a:txBody>
                  <a:tcPr marL="68509" marR="68509" marT="34254" marB="34254" anchor="b" horzOverflow="overflow"/>
                </a:tc>
                <a:tc>
                  <a:txBody>
                    <a:bodyPr/>
                    <a:lstStyle>
                      <a:lvl1pPr>
                        <a:buClr>
                          <a:schemeClr val="accent1"/>
                        </a:buClr>
                        <a:buSzPct val="11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buClr>
                          <a:schemeClr val="tx1"/>
                        </a:buClr>
                        <a:buSzPct val="11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tx1"/>
                        </a:buClr>
                        <a:buSzPct val="13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1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9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false</a:t>
                      </a:r>
                      <a:endParaRPr kumimoji="0" lang="en-US" altLang="zh-CN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Batang" panose="02030600000101010101" pitchFamily="18" charset="-127"/>
                      </a:endParaRPr>
                    </a:p>
                  </a:txBody>
                  <a:tcPr marL="68509" marR="68509" marT="34254" marB="34254" anchor="b" horzOverflow="overflow"/>
                </a:tc>
                <a:tc>
                  <a:txBody>
                    <a:bodyPr/>
                    <a:lstStyle>
                      <a:lvl1pPr>
                        <a:buClr>
                          <a:schemeClr val="accent1"/>
                        </a:buClr>
                        <a:buSzPct val="11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buClr>
                          <a:schemeClr val="tx1"/>
                        </a:buClr>
                        <a:buSzPct val="11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tx1"/>
                        </a:buClr>
                        <a:buSzPct val="13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1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9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Yes</a:t>
                      </a:r>
                      <a:endParaRPr kumimoji="0" lang="en-US" altLang="zh-CN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Batang" panose="02030600000101010101" pitchFamily="18" charset="-127"/>
                      </a:endParaRPr>
                    </a:p>
                  </a:txBody>
                  <a:tcPr marL="68509" marR="68509" marT="34254" marB="34254" anchor="b" horzOverflow="overflow"/>
                </a:tc>
                <a:extLst>
                  <a:ext uri="{0D108BD9-81ED-4DB2-BD59-A6C34878D82A}">
                    <a16:rowId xmlns:a16="http://schemas.microsoft.com/office/drawing/2014/main" val="1977500044"/>
                  </a:ext>
                </a:extLst>
              </a:tr>
              <a:tr h="246140">
                <a:tc>
                  <a:txBody>
                    <a:bodyPr/>
                    <a:lstStyle>
                      <a:lvl1pPr>
                        <a:buClr>
                          <a:schemeClr val="accent1"/>
                        </a:buClr>
                        <a:buSzPct val="11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buClr>
                          <a:schemeClr val="tx1"/>
                        </a:buClr>
                        <a:buSzPct val="11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tx1"/>
                        </a:buClr>
                        <a:buSzPct val="13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1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9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rain</a:t>
                      </a:r>
                      <a:endParaRPr kumimoji="0" lang="en-US" altLang="zh-CN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Batang" panose="02030600000101010101" pitchFamily="18" charset="-127"/>
                      </a:endParaRPr>
                    </a:p>
                  </a:txBody>
                  <a:tcPr marL="68509" marR="68509" marT="34254" marB="34254" anchor="b" horzOverflow="overflow"/>
                </a:tc>
                <a:tc>
                  <a:txBody>
                    <a:bodyPr/>
                    <a:lstStyle>
                      <a:lvl1pPr>
                        <a:buClr>
                          <a:schemeClr val="accent1"/>
                        </a:buClr>
                        <a:buSzPct val="11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buClr>
                          <a:schemeClr val="tx1"/>
                        </a:buClr>
                        <a:buSzPct val="11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tx1"/>
                        </a:buClr>
                        <a:buSzPct val="13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1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9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mild</a:t>
                      </a:r>
                      <a:endParaRPr kumimoji="0" lang="en-US" altLang="zh-CN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Batang" panose="02030600000101010101" pitchFamily="18" charset="-127"/>
                      </a:endParaRPr>
                    </a:p>
                  </a:txBody>
                  <a:tcPr marL="68509" marR="68509" marT="34254" marB="34254" anchor="b" horzOverflow="overflow"/>
                </a:tc>
                <a:tc>
                  <a:txBody>
                    <a:bodyPr/>
                    <a:lstStyle>
                      <a:lvl1pPr>
                        <a:buClr>
                          <a:schemeClr val="accent1"/>
                        </a:buClr>
                        <a:buSzPct val="11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buClr>
                          <a:schemeClr val="tx1"/>
                        </a:buClr>
                        <a:buSzPct val="11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tx1"/>
                        </a:buClr>
                        <a:buSzPct val="13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1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900" u="none" strike="noStrike" cap="none" normalizeH="0" baseline="0">
                          <a:ln>
                            <a:noFill/>
                          </a:ln>
                          <a:effectLst/>
                        </a:rPr>
                        <a:t>high</a:t>
                      </a:r>
                      <a:endParaRPr kumimoji="0" lang="en-US" altLang="zh-CN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Batang" panose="02030600000101010101" pitchFamily="18" charset="-127"/>
                      </a:endParaRPr>
                    </a:p>
                  </a:txBody>
                  <a:tcPr marL="68509" marR="68509" marT="34254" marB="34254" anchor="b" horzOverflow="overflow"/>
                </a:tc>
                <a:tc>
                  <a:txBody>
                    <a:bodyPr/>
                    <a:lstStyle>
                      <a:lvl1pPr>
                        <a:buClr>
                          <a:schemeClr val="accent1"/>
                        </a:buClr>
                        <a:buSzPct val="11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buClr>
                          <a:schemeClr val="tx1"/>
                        </a:buClr>
                        <a:buSzPct val="11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tx1"/>
                        </a:buClr>
                        <a:buSzPct val="13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1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9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true</a:t>
                      </a:r>
                      <a:endParaRPr kumimoji="0" lang="en-US" altLang="zh-CN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Batang" panose="02030600000101010101" pitchFamily="18" charset="-127"/>
                      </a:endParaRPr>
                    </a:p>
                  </a:txBody>
                  <a:tcPr marL="68509" marR="68509" marT="34254" marB="34254" anchor="b" horzOverflow="overflow"/>
                </a:tc>
                <a:tc>
                  <a:txBody>
                    <a:bodyPr/>
                    <a:lstStyle>
                      <a:lvl1pPr>
                        <a:buClr>
                          <a:schemeClr val="accent1"/>
                        </a:buClr>
                        <a:buSzPct val="11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buClr>
                          <a:schemeClr val="tx1"/>
                        </a:buClr>
                        <a:buSzPct val="11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buClr>
                          <a:schemeClr val="tx1"/>
                        </a:buClr>
                        <a:buSzPct val="13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1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900" u="none" strike="noStrike" cap="none" normalizeH="0" baseline="0" dirty="0">
                          <a:ln>
                            <a:noFill/>
                          </a:ln>
                          <a:effectLst/>
                        </a:rPr>
                        <a:t>No</a:t>
                      </a:r>
                      <a:endParaRPr kumimoji="0" lang="en-US" altLang="zh-CN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Batang" panose="02030600000101010101" pitchFamily="18" charset="-127"/>
                      </a:endParaRPr>
                    </a:p>
                  </a:txBody>
                  <a:tcPr marL="68509" marR="68509" marT="34254" marB="34254" anchor="b" horzOverflow="overflow"/>
                </a:tc>
                <a:extLst>
                  <a:ext uri="{0D108BD9-81ED-4DB2-BD59-A6C34878D82A}">
                    <a16:rowId xmlns:a16="http://schemas.microsoft.com/office/drawing/2014/main" val="1097293039"/>
                  </a:ext>
                </a:extLst>
              </a:tr>
            </a:tbl>
          </a:graphicData>
        </a:graphic>
      </p:graphicFrame>
      <p:sp>
        <p:nvSpPr>
          <p:cNvPr id="5" name="矩形 4"/>
          <p:cNvSpPr/>
          <p:nvPr/>
        </p:nvSpPr>
        <p:spPr>
          <a:xfrm>
            <a:off x="256016" y="1864456"/>
            <a:ext cx="4801532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、数据集的信息熵</a:t>
            </a:r>
          </a:p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、各叶节点的信息熵</a:t>
            </a:r>
          </a:p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、计算每个特征导致的信息增益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、选择获得最大信息增益的属性进行划分</a:t>
            </a:r>
          </a:p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、以此类推，递归继续划分</a:t>
            </a:r>
          </a:p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、当所有叶节点都是纯的，划分过程终止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0" y="11680"/>
            <a:ext cx="9144000" cy="612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endParaRPr lang="zh-CN" altLang="en-US" dirty="0">
              <a:solidFill>
                <a:srgbClr val="002060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24931" y="38301"/>
            <a:ext cx="4737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是否要和小伙伴一起打网球</a:t>
            </a:r>
            <a:endParaRPr lang="zh-CN" altLang="en-US" sz="2400" b="1" dirty="0">
              <a:solidFill>
                <a:schemeClr val="bg1"/>
              </a:solidFill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0" y="6589611"/>
            <a:ext cx="9144000" cy="311358"/>
            <a:chOff x="0" y="6589599"/>
            <a:chExt cx="9144000" cy="311358"/>
          </a:xfrm>
        </p:grpSpPr>
        <p:sp>
          <p:nvSpPr>
            <p:cNvPr id="9" name="文本框 8"/>
            <p:cNvSpPr txBox="1"/>
            <p:nvPr/>
          </p:nvSpPr>
          <p:spPr>
            <a:xfrm>
              <a:off x="0" y="6606000"/>
              <a:ext cx="4572000" cy="252000"/>
            </a:xfrm>
            <a:prstGeom prst="rect">
              <a:avLst/>
            </a:prstGeom>
            <a:solidFill>
              <a:schemeClr val="tx1"/>
            </a:solidFill>
            <a:effectLst/>
          </p:spPr>
          <p:txBody>
            <a:bodyPr wrap="square" rtlCol="0">
              <a:spAutoFit/>
            </a:bodyPr>
            <a:lstStyle/>
            <a:p>
              <a:endParaRPr lang="zh-CN" altLang="en-US" dirty="0">
                <a:solidFill>
                  <a:srgbClr val="002060"/>
                </a:solidFill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4572000" y="6606000"/>
              <a:ext cx="4572000" cy="252000"/>
            </a:xfrm>
            <a:prstGeom prst="rect">
              <a:avLst/>
            </a:prstGeom>
            <a:solidFill>
              <a:srgbClr val="0070C0"/>
            </a:solidFill>
            <a:effectLst/>
          </p:spPr>
          <p:txBody>
            <a:bodyPr wrap="square" rtlCol="0">
              <a:spAutoFit/>
            </a:bodyPr>
            <a:lstStyle/>
            <a:p>
              <a:endParaRPr lang="zh-CN" altLang="en-US" dirty="0">
                <a:solidFill>
                  <a:srgbClr val="002060"/>
                </a:solidFill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244367" y="6589599"/>
              <a:ext cx="4122057" cy="2846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500"/>
                </a:lnSpc>
              </a:pPr>
              <a:r>
                <a:rPr lang="en-US" altLang="zh-CN" sz="1400" dirty="0">
                  <a:solidFill>
                    <a:schemeClr val="bg1"/>
                  </a:solidFill>
                </a:rPr>
                <a:t>Bo Jin(DLUT)</a:t>
              </a: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4862031" y="6593180"/>
              <a:ext cx="41220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b="1" dirty="0">
                  <a:solidFill>
                    <a:schemeClr val="bg1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深度</a:t>
              </a:r>
              <a:r>
                <a:rPr lang="zh-CN" altLang="en-US" sz="1400" b="1" dirty="0" smtClean="0">
                  <a:solidFill>
                    <a:schemeClr val="bg1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学习进阶</a:t>
              </a:r>
              <a:endParaRPr lang="en-US" altLang="zh-CN" sz="14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18381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199" y="1232888"/>
            <a:ext cx="8107085" cy="377649"/>
          </a:xfrm>
        </p:spPr>
        <p:txBody>
          <a:bodyPr>
            <a:norm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本次数据集在包含9个yes和5个no的根节点上，对应于信息值</a:t>
            </a:r>
            <a:endParaRPr lang="zh-CN" altLang="en-US" sz="4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671947" y="4779615"/>
            <a:ext cx="527562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rgbClr val="FF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info([9,5])=0.940位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→总的信息</a:t>
            </a: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564" y="2049967"/>
            <a:ext cx="3830436" cy="23137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" name="文本框 5"/>
          <p:cNvSpPr txBox="1"/>
          <p:nvPr/>
        </p:nvSpPr>
        <p:spPr>
          <a:xfrm>
            <a:off x="0" y="11680"/>
            <a:ext cx="9144000" cy="612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endParaRPr lang="zh-CN" altLang="en-US" dirty="0">
              <a:solidFill>
                <a:srgbClr val="002060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24931" y="38301"/>
            <a:ext cx="4737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数据集的信息熵</a:t>
            </a:r>
            <a:r>
              <a:rPr lang="en-US" altLang="zh-CN" sz="2400" b="1" dirty="0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(</a:t>
            </a:r>
            <a:r>
              <a:rPr lang="zh-CN" altLang="en-US" sz="2400" b="1" dirty="0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基于类的比例）</a:t>
            </a:r>
            <a:endParaRPr lang="zh-CN" altLang="en-US" sz="2400" b="1" dirty="0">
              <a:solidFill>
                <a:schemeClr val="bg1"/>
              </a:solidFill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0" y="6589611"/>
            <a:ext cx="9144000" cy="311358"/>
            <a:chOff x="0" y="6589599"/>
            <a:chExt cx="9144000" cy="311358"/>
          </a:xfrm>
        </p:grpSpPr>
        <p:sp>
          <p:nvSpPr>
            <p:cNvPr id="9" name="文本框 8"/>
            <p:cNvSpPr txBox="1"/>
            <p:nvPr/>
          </p:nvSpPr>
          <p:spPr>
            <a:xfrm>
              <a:off x="0" y="6606000"/>
              <a:ext cx="4572000" cy="252000"/>
            </a:xfrm>
            <a:prstGeom prst="rect">
              <a:avLst/>
            </a:prstGeom>
            <a:solidFill>
              <a:schemeClr val="tx1"/>
            </a:solidFill>
            <a:effectLst/>
          </p:spPr>
          <p:txBody>
            <a:bodyPr wrap="square" rtlCol="0">
              <a:spAutoFit/>
            </a:bodyPr>
            <a:lstStyle/>
            <a:p>
              <a:endParaRPr lang="zh-CN" altLang="en-US" dirty="0">
                <a:solidFill>
                  <a:srgbClr val="002060"/>
                </a:solidFill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4572000" y="6606000"/>
              <a:ext cx="4572000" cy="252000"/>
            </a:xfrm>
            <a:prstGeom prst="rect">
              <a:avLst/>
            </a:prstGeom>
            <a:solidFill>
              <a:srgbClr val="0070C0"/>
            </a:solidFill>
            <a:effectLst/>
          </p:spPr>
          <p:txBody>
            <a:bodyPr wrap="square" rtlCol="0">
              <a:spAutoFit/>
            </a:bodyPr>
            <a:lstStyle/>
            <a:p>
              <a:endParaRPr lang="zh-CN" altLang="en-US" dirty="0">
                <a:solidFill>
                  <a:srgbClr val="002060"/>
                </a:solidFill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244367" y="6589599"/>
              <a:ext cx="4122057" cy="2846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500"/>
                </a:lnSpc>
              </a:pPr>
              <a:r>
                <a:rPr lang="en-US" altLang="zh-CN" sz="1400" dirty="0">
                  <a:solidFill>
                    <a:schemeClr val="bg1"/>
                  </a:solidFill>
                </a:rPr>
                <a:t>Bo Jin(DLUT)</a:t>
              </a: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4862031" y="6593180"/>
              <a:ext cx="41220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b="1" dirty="0">
                  <a:solidFill>
                    <a:schemeClr val="bg1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深度</a:t>
              </a:r>
              <a:r>
                <a:rPr lang="zh-CN" altLang="en-US" sz="1400" b="1" dirty="0" smtClean="0">
                  <a:solidFill>
                    <a:schemeClr val="bg1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学习进阶</a:t>
              </a:r>
              <a:endParaRPr lang="en-US" altLang="zh-CN" sz="14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71069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8982624"/>
              </p:ext>
            </p:extLst>
          </p:nvPr>
        </p:nvGraphicFramePr>
        <p:xfrm>
          <a:off x="560091" y="1420798"/>
          <a:ext cx="5647205" cy="1379690"/>
        </p:xfrm>
        <a:graphic>
          <a:graphicData uri="http://schemas.openxmlformats.org/drawingml/2006/table">
            <a:tbl>
              <a:tblPr/>
              <a:tblGrid>
                <a:gridCol w="1407043">
                  <a:extLst>
                    <a:ext uri="{9D8B030D-6E8A-4147-A177-3AD203B41FA5}">
                      <a16:colId xmlns:a16="http://schemas.microsoft.com/office/drawing/2014/main" val="1938736236"/>
                    </a:ext>
                  </a:extLst>
                </a:gridCol>
                <a:gridCol w="1415369">
                  <a:extLst>
                    <a:ext uri="{9D8B030D-6E8A-4147-A177-3AD203B41FA5}">
                      <a16:colId xmlns:a16="http://schemas.microsoft.com/office/drawing/2014/main" val="1456430801"/>
                    </a:ext>
                  </a:extLst>
                </a:gridCol>
                <a:gridCol w="1412991">
                  <a:extLst>
                    <a:ext uri="{9D8B030D-6E8A-4147-A177-3AD203B41FA5}">
                      <a16:colId xmlns:a16="http://schemas.microsoft.com/office/drawing/2014/main" val="858908694"/>
                    </a:ext>
                  </a:extLst>
                </a:gridCol>
                <a:gridCol w="1411802">
                  <a:extLst>
                    <a:ext uri="{9D8B030D-6E8A-4147-A177-3AD203B41FA5}">
                      <a16:colId xmlns:a16="http://schemas.microsoft.com/office/drawing/2014/main" val="2217528927"/>
                    </a:ext>
                  </a:extLst>
                </a:gridCol>
              </a:tblGrid>
              <a:tr h="275938">
                <a:tc>
                  <a:txBody>
                    <a:bodyPr/>
                    <a:lstStyle>
                      <a:lvl1pPr>
                        <a:buClr>
                          <a:schemeClr val="accent1"/>
                        </a:buClr>
                        <a:buSzPct val="11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344488" indent="112713"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693738" indent="220663">
                        <a:buClr>
                          <a:schemeClr val="tx1"/>
                        </a:buClr>
                        <a:buSzPct val="11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989013" indent="382588">
                        <a:buClr>
                          <a:schemeClr val="tx1"/>
                        </a:buClr>
                        <a:buSzPct val="13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282700" indent="54610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1739900" indent="5461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197100" indent="5461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2654300" indent="5461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111500" indent="5461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1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3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67430" marR="67430" marT="35063" marB="3506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accent1"/>
                        </a:buClr>
                        <a:buSzPct val="11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344488" indent="112713"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693738" indent="220663">
                        <a:buClr>
                          <a:schemeClr val="tx1"/>
                        </a:buClr>
                        <a:buSzPct val="11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989013" indent="382588">
                        <a:buClr>
                          <a:schemeClr val="tx1"/>
                        </a:buClr>
                        <a:buSzPct val="13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282700" indent="54610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1739900" indent="5461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197100" indent="5461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2654300" indent="5461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111500" indent="5461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1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YES</a:t>
                      </a:r>
                    </a:p>
                  </a:txBody>
                  <a:tcPr marL="67430" marR="67430" marT="35063" marB="3506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accent1"/>
                        </a:buClr>
                        <a:buSzPct val="11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344488" indent="112713"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693738" indent="220663">
                        <a:buClr>
                          <a:schemeClr val="tx1"/>
                        </a:buClr>
                        <a:buSzPct val="11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989013" indent="382588">
                        <a:buClr>
                          <a:schemeClr val="tx1"/>
                        </a:buClr>
                        <a:buSzPct val="13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282700" indent="54610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1739900" indent="5461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197100" indent="5461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2654300" indent="5461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111500" indent="5461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1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No</a:t>
                      </a:r>
                    </a:p>
                  </a:txBody>
                  <a:tcPr marL="67430" marR="67430" marT="35063" marB="3506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accent1"/>
                        </a:buClr>
                        <a:buSzPct val="11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344488" indent="112713"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693738" indent="220663">
                        <a:buClr>
                          <a:schemeClr val="tx1"/>
                        </a:buClr>
                        <a:buSzPct val="11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989013" indent="382588">
                        <a:buClr>
                          <a:schemeClr val="tx1"/>
                        </a:buClr>
                        <a:buSzPct val="13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282700" indent="54610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1739900" indent="5461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197100" indent="5461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2654300" indent="5461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111500" indent="5461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1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合计</a:t>
                      </a:r>
                    </a:p>
                  </a:txBody>
                  <a:tcPr marL="67430" marR="67430" marT="35063" marB="3506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71690250"/>
                  </a:ext>
                </a:extLst>
              </a:tr>
              <a:tr h="275938">
                <a:tc>
                  <a:txBody>
                    <a:bodyPr/>
                    <a:lstStyle>
                      <a:lvl1pPr>
                        <a:buClr>
                          <a:schemeClr val="accent1"/>
                        </a:buClr>
                        <a:buSzPct val="11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344488" indent="112713"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693738" indent="220663">
                        <a:buClr>
                          <a:schemeClr val="tx1"/>
                        </a:buClr>
                        <a:buSzPct val="11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989013" indent="382588">
                        <a:buClr>
                          <a:schemeClr val="tx1"/>
                        </a:buClr>
                        <a:buSzPct val="13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282700" indent="54610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1739900" indent="5461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197100" indent="5461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2654300" indent="5461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111500" indent="5461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1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sunny</a:t>
                      </a:r>
                    </a:p>
                  </a:txBody>
                  <a:tcPr marL="67430" marR="67430" marT="35063" marB="3506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accent1"/>
                        </a:buClr>
                        <a:buSzPct val="11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344488" indent="112713"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693738" indent="220663">
                        <a:buClr>
                          <a:schemeClr val="tx1"/>
                        </a:buClr>
                        <a:buSzPct val="11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989013" indent="382588">
                        <a:buClr>
                          <a:schemeClr val="tx1"/>
                        </a:buClr>
                        <a:buSzPct val="13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282700" indent="54610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1739900" indent="5461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197100" indent="5461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2654300" indent="5461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111500" indent="5461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1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</a:t>
                      </a:r>
                    </a:p>
                  </a:txBody>
                  <a:tcPr marL="67430" marR="67430" marT="35063" marB="3506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accent1"/>
                        </a:buClr>
                        <a:buSzPct val="11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344488" indent="112713"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693738" indent="220663">
                        <a:buClr>
                          <a:schemeClr val="tx1"/>
                        </a:buClr>
                        <a:buSzPct val="11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989013" indent="382588">
                        <a:buClr>
                          <a:schemeClr val="tx1"/>
                        </a:buClr>
                        <a:buSzPct val="13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282700" indent="54610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1739900" indent="5461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197100" indent="5461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2654300" indent="5461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111500" indent="5461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1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3</a:t>
                      </a:r>
                    </a:p>
                  </a:txBody>
                  <a:tcPr marL="67430" marR="67430" marT="35063" marB="3506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accent1"/>
                        </a:buClr>
                        <a:buSzPct val="11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344488" indent="112713"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693738" indent="220663">
                        <a:buClr>
                          <a:schemeClr val="tx1"/>
                        </a:buClr>
                        <a:buSzPct val="11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989013" indent="382588">
                        <a:buClr>
                          <a:schemeClr val="tx1"/>
                        </a:buClr>
                        <a:buSzPct val="13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282700" indent="54610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1739900" indent="5461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197100" indent="5461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2654300" indent="5461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111500" indent="5461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1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5</a:t>
                      </a:r>
                    </a:p>
                  </a:txBody>
                  <a:tcPr marL="67430" marR="67430" marT="35063" marB="3506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4101262"/>
                  </a:ext>
                </a:extLst>
              </a:tr>
              <a:tr h="275938">
                <a:tc>
                  <a:txBody>
                    <a:bodyPr/>
                    <a:lstStyle>
                      <a:lvl1pPr>
                        <a:buClr>
                          <a:schemeClr val="accent1"/>
                        </a:buClr>
                        <a:buSzPct val="11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344488" indent="112713"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693738" indent="220663">
                        <a:buClr>
                          <a:schemeClr val="tx1"/>
                        </a:buClr>
                        <a:buSzPct val="11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989013" indent="382588">
                        <a:buClr>
                          <a:schemeClr val="tx1"/>
                        </a:buClr>
                        <a:buSzPct val="13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282700" indent="54610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1739900" indent="5461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197100" indent="5461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2654300" indent="5461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111500" indent="5461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1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overcast</a:t>
                      </a:r>
                    </a:p>
                  </a:txBody>
                  <a:tcPr marL="67430" marR="67430" marT="35063" marB="3506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accent1"/>
                        </a:buClr>
                        <a:buSzPct val="11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344488" indent="112713"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693738" indent="220663">
                        <a:buClr>
                          <a:schemeClr val="tx1"/>
                        </a:buClr>
                        <a:buSzPct val="11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989013" indent="382588">
                        <a:buClr>
                          <a:schemeClr val="tx1"/>
                        </a:buClr>
                        <a:buSzPct val="13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282700" indent="54610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1739900" indent="5461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197100" indent="5461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2654300" indent="5461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111500" indent="5461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1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4</a:t>
                      </a:r>
                    </a:p>
                  </a:txBody>
                  <a:tcPr marL="67430" marR="67430" marT="35063" marB="3506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accent1"/>
                        </a:buClr>
                        <a:buSzPct val="11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344488" indent="112713"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693738" indent="220663">
                        <a:buClr>
                          <a:schemeClr val="tx1"/>
                        </a:buClr>
                        <a:buSzPct val="11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989013" indent="382588">
                        <a:buClr>
                          <a:schemeClr val="tx1"/>
                        </a:buClr>
                        <a:buSzPct val="13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282700" indent="54610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1739900" indent="5461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197100" indent="5461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2654300" indent="5461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111500" indent="5461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1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</a:t>
                      </a:r>
                    </a:p>
                  </a:txBody>
                  <a:tcPr marL="67430" marR="67430" marT="35063" marB="3506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accent1"/>
                        </a:buClr>
                        <a:buSzPct val="11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344488" indent="112713"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693738" indent="220663">
                        <a:buClr>
                          <a:schemeClr val="tx1"/>
                        </a:buClr>
                        <a:buSzPct val="11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989013" indent="382588">
                        <a:buClr>
                          <a:schemeClr val="tx1"/>
                        </a:buClr>
                        <a:buSzPct val="13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282700" indent="54610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1739900" indent="5461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197100" indent="5461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2654300" indent="5461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111500" indent="5461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1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4</a:t>
                      </a:r>
                    </a:p>
                  </a:txBody>
                  <a:tcPr marL="67430" marR="67430" marT="35063" marB="3506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04882027"/>
                  </a:ext>
                </a:extLst>
              </a:tr>
              <a:tr h="275938">
                <a:tc>
                  <a:txBody>
                    <a:bodyPr/>
                    <a:lstStyle>
                      <a:lvl1pPr>
                        <a:buClr>
                          <a:schemeClr val="accent1"/>
                        </a:buClr>
                        <a:buSzPct val="11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344488" indent="112713"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693738" indent="220663">
                        <a:buClr>
                          <a:schemeClr val="tx1"/>
                        </a:buClr>
                        <a:buSzPct val="11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989013" indent="382588">
                        <a:buClr>
                          <a:schemeClr val="tx1"/>
                        </a:buClr>
                        <a:buSzPct val="13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282700" indent="54610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1739900" indent="5461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197100" indent="5461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2654300" indent="5461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111500" indent="5461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1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rain</a:t>
                      </a:r>
                    </a:p>
                  </a:txBody>
                  <a:tcPr marL="67430" marR="67430" marT="35063" marB="3506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accent1"/>
                        </a:buClr>
                        <a:buSzPct val="11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344488" indent="112713"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693738" indent="220663">
                        <a:buClr>
                          <a:schemeClr val="tx1"/>
                        </a:buClr>
                        <a:buSzPct val="11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989013" indent="382588">
                        <a:buClr>
                          <a:schemeClr val="tx1"/>
                        </a:buClr>
                        <a:buSzPct val="13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282700" indent="54610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1739900" indent="5461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197100" indent="5461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2654300" indent="5461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111500" indent="5461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1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3</a:t>
                      </a:r>
                    </a:p>
                  </a:txBody>
                  <a:tcPr marL="67430" marR="67430" marT="35063" marB="3506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accent1"/>
                        </a:buClr>
                        <a:buSzPct val="11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344488" indent="112713"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693738" indent="220663">
                        <a:buClr>
                          <a:schemeClr val="tx1"/>
                        </a:buClr>
                        <a:buSzPct val="11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989013" indent="382588">
                        <a:buClr>
                          <a:schemeClr val="tx1"/>
                        </a:buClr>
                        <a:buSzPct val="13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282700" indent="54610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1739900" indent="5461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197100" indent="5461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2654300" indent="5461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111500" indent="5461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1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</a:t>
                      </a:r>
                    </a:p>
                  </a:txBody>
                  <a:tcPr marL="67430" marR="67430" marT="35063" marB="3506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accent1"/>
                        </a:buClr>
                        <a:buSzPct val="11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344488" indent="112713"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693738" indent="220663">
                        <a:buClr>
                          <a:schemeClr val="tx1"/>
                        </a:buClr>
                        <a:buSzPct val="11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989013" indent="382588">
                        <a:buClr>
                          <a:schemeClr val="tx1"/>
                        </a:buClr>
                        <a:buSzPct val="13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282700" indent="54610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1739900" indent="5461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197100" indent="5461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2654300" indent="5461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111500" indent="5461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1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5</a:t>
                      </a:r>
                    </a:p>
                  </a:txBody>
                  <a:tcPr marL="67430" marR="67430" marT="35063" marB="3506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01549465"/>
                  </a:ext>
                </a:extLst>
              </a:tr>
              <a:tr h="275938">
                <a:tc>
                  <a:txBody>
                    <a:bodyPr/>
                    <a:lstStyle>
                      <a:lvl1pPr>
                        <a:buClr>
                          <a:schemeClr val="accent1"/>
                        </a:buClr>
                        <a:buSzPct val="11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344488" indent="112713"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693738" indent="220663">
                        <a:buClr>
                          <a:schemeClr val="tx1"/>
                        </a:buClr>
                        <a:buSzPct val="11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989013" indent="382588">
                        <a:buClr>
                          <a:schemeClr val="tx1"/>
                        </a:buClr>
                        <a:buSzPct val="13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282700" indent="54610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1739900" indent="5461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197100" indent="5461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2654300" indent="5461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111500" indent="5461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1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zh-CN" altLang="en-US" sz="13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合计</a:t>
                      </a:r>
                    </a:p>
                  </a:txBody>
                  <a:tcPr marL="67430" marR="67430" marT="35063" marB="35063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accent1"/>
                        </a:buClr>
                        <a:buSzPct val="11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344488" indent="112713"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693738" indent="220663">
                        <a:buClr>
                          <a:schemeClr val="tx1"/>
                        </a:buClr>
                        <a:buSzPct val="11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989013" indent="382588">
                        <a:buClr>
                          <a:schemeClr val="tx1"/>
                        </a:buClr>
                        <a:buSzPct val="13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282700" indent="54610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1739900" indent="5461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197100" indent="5461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2654300" indent="5461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111500" indent="5461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1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9</a:t>
                      </a:r>
                    </a:p>
                  </a:txBody>
                  <a:tcPr marL="67430" marR="67430" marT="35063" marB="3506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accent1"/>
                        </a:buClr>
                        <a:buSzPct val="11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344488" indent="112713"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693738" indent="220663">
                        <a:buClr>
                          <a:schemeClr val="tx1"/>
                        </a:buClr>
                        <a:buSzPct val="11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989013" indent="382588">
                        <a:buClr>
                          <a:schemeClr val="tx1"/>
                        </a:buClr>
                        <a:buSzPct val="13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282700" indent="54610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1739900" indent="5461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197100" indent="5461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2654300" indent="5461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111500" indent="5461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10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0" lang="en-US" altLang="zh-CN" sz="13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5</a:t>
                      </a:r>
                    </a:p>
                  </a:txBody>
                  <a:tcPr marL="67430" marR="67430" marT="35063" marB="3506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chemeClr val="accent1"/>
                        </a:buClr>
                        <a:buSzPct val="110000"/>
                        <a:buFont typeface="Wingdings" panose="05000000000000000000" pitchFamily="2" charset="2"/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344488" indent="112713"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693738" indent="220663">
                        <a:buClr>
                          <a:schemeClr val="tx1"/>
                        </a:buClr>
                        <a:buSzPct val="115000"/>
                        <a:buFont typeface="Wingdings" panose="05000000000000000000" pitchFamily="2" charset="2"/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989013" indent="382588">
                        <a:buClr>
                          <a:schemeClr val="tx1"/>
                        </a:buClr>
                        <a:buSzPct val="13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1282700" indent="546100"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1739900" indent="5461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197100" indent="5461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2654300" indent="5461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111500" indent="546100"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125000"/>
                        <a:buFont typeface="Wingdings" panose="05000000000000000000" pitchFamily="2" charset="2"/>
                        <a:defRPr sz="16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110000"/>
                        <a:buFont typeface="Wingdings" panose="05000000000000000000" pitchFamily="2" charset="2"/>
                        <a:buNone/>
                        <a:tabLst/>
                      </a:pPr>
                      <a:endParaRPr kumimoji="0" lang="zh-CN" altLang="zh-CN" sz="13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67430" marR="67430" marT="35063" marB="35063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5176796"/>
                  </a:ext>
                </a:extLst>
              </a:tr>
            </a:tbl>
          </a:graphicData>
        </a:graphic>
      </p:graphicFrame>
      <p:sp>
        <p:nvSpPr>
          <p:cNvPr id="5" name="矩形 4"/>
          <p:cNvSpPr/>
          <p:nvPr/>
        </p:nvSpPr>
        <p:spPr>
          <a:xfrm>
            <a:off x="363915" y="3303768"/>
            <a:ext cx="5233131" cy="23056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397" dirty="0"/>
              <a:t>基于天气(outlook)的划分，在叶节点的yes和no类的个数分别是[2,3]，[4,0]，和[3,2]，而这些节点的信息值分别是：</a:t>
            </a:r>
          </a:p>
          <a:p>
            <a:r>
              <a:rPr lang="zh-CN" altLang="en-US" sz="2397" dirty="0"/>
              <a:t> info([2,3])=0.971位 →sunny</a:t>
            </a:r>
          </a:p>
          <a:p>
            <a:r>
              <a:rPr lang="zh-CN" altLang="en-US" sz="2397" dirty="0"/>
              <a:t> info([4,0])=0. 0位 →overcast</a:t>
            </a:r>
          </a:p>
          <a:p>
            <a:r>
              <a:rPr lang="zh-CN" altLang="en-US" sz="2397" dirty="0"/>
              <a:t> info([3,2])=0.971位 →rain</a:t>
            </a:r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725" y="3307449"/>
            <a:ext cx="6582062" cy="22791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文本框 6"/>
          <p:cNvSpPr txBox="1"/>
          <p:nvPr/>
        </p:nvSpPr>
        <p:spPr>
          <a:xfrm>
            <a:off x="0" y="11680"/>
            <a:ext cx="9144000" cy="612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endParaRPr lang="zh-CN" altLang="en-US" dirty="0">
              <a:solidFill>
                <a:srgbClr val="002060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24931" y="38301"/>
            <a:ext cx="4737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各叶节点的信息熵</a:t>
            </a:r>
            <a:endParaRPr lang="zh-CN" altLang="en-US" sz="2400" b="1" dirty="0">
              <a:solidFill>
                <a:schemeClr val="bg1"/>
              </a:solidFill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0" y="6589611"/>
            <a:ext cx="9144000" cy="311358"/>
            <a:chOff x="0" y="6589599"/>
            <a:chExt cx="9144000" cy="311358"/>
          </a:xfrm>
        </p:grpSpPr>
        <p:sp>
          <p:nvSpPr>
            <p:cNvPr id="10" name="文本框 9"/>
            <p:cNvSpPr txBox="1"/>
            <p:nvPr/>
          </p:nvSpPr>
          <p:spPr>
            <a:xfrm>
              <a:off x="0" y="6606000"/>
              <a:ext cx="4572000" cy="252000"/>
            </a:xfrm>
            <a:prstGeom prst="rect">
              <a:avLst/>
            </a:prstGeom>
            <a:solidFill>
              <a:schemeClr val="tx1"/>
            </a:solidFill>
            <a:effectLst/>
          </p:spPr>
          <p:txBody>
            <a:bodyPr wrap="square" rtlCol="0">
              <a:spAutoFit/>
            </a:bodyPr>
            <a:lstStyle/>
            <a:p>
              <a:endParaRPr lang="zh-CN" altLang="en-US" dirty="0">
                <a:solidFill>
                  <a:srgbClr val="002060"/>
                </a:solidFill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4572000" y="6606000"/>
              <a:ext cx="4572000" cy="252000"/>
            </a:xfrm>
            <a:prstGeom prst="rect">
              <a:avLst/>
            </a:prstGeom>
            <a:solidFill>
              <a:srgbClr val="0070C0"/>
            </a:solidFill>
            <a:effectLst/>
          </p:spPr>
          <p:txBody>
            <a:bodyPr wrap="square" rtlCol="0">
              <a:spAutoFit/>
            </a:bodyPr>
            <a:lstStyle/>
            <a:p>
              <a:endParaRPr lang="zh-CN" altLang="en-US" dirty="0">
                <a:solidFill>
                  <a:srgbClr val="002060"/>
                </a:solidFill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244367" y="6589599"/>
              <a:ext cx="4122057" cy="2846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500"/>
                </a:lnSpc>
              </a:pPr>
              <a:r>
                <a:rPr lang="en-US" altLang="zh-CN" sz="1400" dirty="0">
                  <a:solidFill>
                    <a:schemeClr val="bg1"/>
                  </a:solidFill>
                </a:rPr>
                <a:t>Bo Jin(DLUT)</a:t>
              </a: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4862031" y="6593180"/>
              <a:ext cx="41220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b="1" dirty="0">
                  <a:solidFill>
                    <a:schemeClr val="bg1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深度</a:t>
              </a:r>
              <a:r>
                <a:rPr lang="zh-CN" altLang="en-US" sz="1400" b="1" dirty="0" smtClean="0">
                  <a:solidFill>
                    <a:schemeClr val="bg1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学习进阶</a:t>
              </a:r>
              <a:endParaRPr lang="en-US" altLang="zh-CN" sz="14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31085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72991" y="1284936"/>
            <a:ext cx="7886700" cy="4351338"/>
          </a:xfrm>
        </p:spPr>
        <p:txBody>
          <a:bodyPr>
            <a:norm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gain(outlook)=0.247位</a:t>
            </a:r>
          </a:p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gain(temperature)=0.029位</a:t>
            </a:r>
          </a:p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gain(humidity)=0.152位</a:t>
            </a:r>
          </a:p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gain(windy)=0.048位</a:t>
            </a:r>
          </a:p>
          <a:p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0" y="11680"/>
            <a:ext cx="9144000" cy="612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endParaRPr lang="zh-CN" altLang="en-US" dirty="0">
              <a:solidFill>
                <a:srgbClr val="002060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24931" y="38301"/>
            <a:ext cx="4737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计算每个特征导致的信息增益</a:t>
            </a:r>
            <a:endParaRPr lang="zh-CN" altLang="en-US" sz="2400" b="1" dirty="0">
              <a:solidFill>
                <a:schemeClr val="bg1"/>
              </a:solidFill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0" y="6589611"/>
            <a:ext cx="9144000" cy="311358"/>
            <a:chOff x="0" y="6589599"/>
            <a:chExt cx="9144000" cy="311358"/>
          </a:xfrm>
        </p:grpSpPr>
        <p:sp>
          <p:nvSpPr>
            <p:cNvPr id="7" name="文本框 6"/>
            <p:cNvSpPr txBox="1"/>
            <p:nvPr/>
          </p:nvSpPr>
          <p:spPr>
            <a:xfrm>
              <a:off x="0" y="6606000"/>
              <a:ext cx="4572000" cy="252000"/>
            </a:xfrm>
            <a:prstGeom prst="rect">
              <a:avLst/>
            </a:prstGeom>
            <a:solidFill>
              <a:schemeClr val="tx1"/>
            </a:solidFill>
            <a:effectLst/>
          </p:spPr>
          <p:txBody>
            <a:bodyPr wrap="square" rtlCol="0">
              <a:spAutoFit/>
            </a:bodyPr>
            <a:lstStyle/>
            <a:p>
              <a:endParaRPr lang="zh-CN" altLang="en-US" dirty="0">
                <a:solidFill>
                  <a:srgbClr val="002060"/>
                </a:solidFill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4572000" y="6606000"/>
              <a:ext cx="4572000" cy="252000"/>
            </a:xfrm>
            <a:prstGeom prst="rect">
              <a:avLst/>
            </a:prstGeom>
            <a:solidFill>
              <a:srgbClr val="0070C0"/>
            </a:solidFill>
            <a:effectLst/>
          </p:spPr>
          <p:txBody>
            <a:bodyPr wrap="square" rtlCol="0">
              <a:spAutoFit/>
            </a:bodyPr>
            <a:lstStyle/>
            <a:p>
              <a:endParaRPr lang="zh-CN" altLang="en-US" dirty="0">
                <a:solidFill>
                  <a:srgbClr val="002060"/>
                </a:solidFill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244367" y="6589599"/>
              <a:ext cx="4122057" cy="2846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500"/>
                </a:lnSpc>
              </a:pPr>
              <a:r>
                <a:rPr lang="en-US" altLang="zh-CN" sz="1400" dirty="0">
                  <a:solidFill>
                    <a:schemeClr val="bg1"/>
                  </a:solidFill>
                </a:rPr>
                <a:t>Bo Jin(DLUT)</a:t>
              </a: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4862031" y="6593180"/>
              <a:ext cx="41220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b="1" dirty="0">
                  <a:solidFill>
                    <a:schemeClr val="bg1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深度</a:t>
              </a:r>
              <a:r>
                <a:rPr lang="zh-CN" altLang="en-US" sz="1400" b="1" dirty="0" smtClean="0">
                  <a:solidFill>
                    <a:schemeClr val="bg1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学习进阶</a:t>
              </a:r>
              <a:endParaRPr lang="en-US" altLang="zh-CN" sz="14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41426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422776"/>
            <a:ext cx="7886700" cy="4351338"/>
          </a:xfrm>
        </p:spPr>
        <p:txBody>
          <a:bodyPr>
            <a:normAutofit/>
          </a:bodyPr>
          <a:lstStyle/>
          <a:p>
            <a:r>
              <a:rPr lang="zh-CN" altLang="en-US" sz="2000" b="1" dirty="0">
                <a:solidFill>
                  <a:srgbClr val="FF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最大信息增益： gain(outlook)=0.247位</a:t>
            </a:r>
            <a:endParaRPr lang="en-US" altLang="zh-CN" sz="2000" b="1" dirty="0">
              <a:solidFill>
                <a:srgbClr val="FF33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选择天气作为树的根节点的划分属性，其中一个子女节点是最纯的，并且这使它明显优于其他属性。</a:t>
            </a: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6401" y="3374531"/>
            <a:ext cx="3663103" cy="25895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" name="文本框 4"/>
          <p:cNvSpPr txBox="1"/>
          <p:nvPr/>
        </p:nvSpPr>
        <p:spPr>
          <a:xfrm>
            <a:off x="0" y="11680"/>
            <a:ext cx="9144000" cy="612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endParaRPr lang="zh-CN" altLang="en-US" dirty="0">
              <a:solidFill>
                <a:srgbClr val="002060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24930" y="38301"/>
            <a:ext cx="60293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选择获得最大信息增益的属性进行划分</a:t>
            </a:r>
            <a:endParaRPr lang="zh-CN" altLang="en-US" sz="2400" b="1" dirty="0">
              <a:solidFill>
                <a:schemeClr val="bg1"/>
              </a:solidFill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0" y="6589611"/>
            <a:ext cx="9144000" cy="311358"/>
            <a:chOff x="0" y="6589599"/>
            <a:chExt cx="9144000" cy="311358"/>
          </a:xfrm>
        </p:grpSpPr>
        <p:sp>
          <p:nvSpPr>
            <p:cNvPr id="8" name="文本框 7"/>
            <p:cNvSpPr txBox="1"/>
            <p:nvPr/>
          </p:nvSpPr>
          <p:spPr>
            <a:xfrm>
              <a:off x="0" y="6606000"/>
              <a:ext cx="4572000" cy="252000"/>
            </a:xfrm>
            <a:prstGeom prst="rect">
              <a:avLst/>
            </a:prstGeom>
            <a:solidFill>
              <a:schemeClr val="tx1"/>
            </a:solidFill>
            <a:effectLst/>
          </p:spPr>
          <p:txBody>
            <a:bodyPr wrap="square" rtlCol="0">
              <a:spAutoFit/>
            </a:bodyPr>
            <a:lstStyle/>
            <a:p>
              <a:endParaRPr lang="zh-CN" altLang="en-US" dirty="0">
                <a:solidFill>
                  <a:srgbClr val="002060"/>
                </a:solidFill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4572000" y="6606000"/>
              <a:ext cx="4572000" cy="252000"/>
            </a:xfrm>
            <a:prstGeom prst="rect">
              <a:avLst/>
            </a:prstGeom>
            <a:solidFill>
              <a:srgbClr val="0070C0"/>
            </a:solidFill>
            <a:effectLst/>
          </p:spPr>
          <p:txBody>
            <a:bodyPr wrap="square" rtlCol="0">
              <a:spAutoFit/>
            </a:bodyPr>
            <a:lstStyle/>
            <a:p>
              <a:endParaRPr lang="zh-CN" altLang="en-US" dirty="0">
                <a:solidFill>
                  <a:srgbClr val="002060"/>
                </a:solidFill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244367" y="6589599"/>
              <a:ext cx="4122057" cy="2846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500"/>
                </a:lnSpc>
              </a:pPr>
              <a:r>
                <a:rPr lang="en-US" altLang="zh-CN" sz="1400" dirty="0">
                  <a:solidFill>
                    <a:schemeClr val="bg1"/>
                  </a:solidFill>
                </a:rPr>
                <a:t>Bo Jin(DLUT)</a:t>
              </a: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4862031" y="6593180"/>
              <a:ext cx="41220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b="1" dirty="0">
                  <a:solidFill>
                    <a:schemeClr val="bg1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深度</a:t>
              </a:r>
              <a:r>
                <a:rPr lang="zh-CN" altLang="en-US" sz="1400" b="1" dirty="0" smtClean="0">
                  <a:solidFill>
                    <a:schemeClr val="bg1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学习进阶</a:t>
              </a:r>
              <a:endParaRPr lang="en-US" altLang="zh-CN" sz="14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4472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zh-CN" altLang="en-US" sz="2098" dirty="0"/>
              <a:t>当天气为晴时，所达到的节点上的可能的深一层的分支</a:t>
            </a:r>
          </a:p>
          <a:p>
            <a:pPr>
              <a:lnSpc>
                <a:spcPct val="90000"/>
              </a:lnSpc>
            </a:pPr>
            <a:r>
              <a:rPr lang="zh-CN" altLang="en-US" sz="2098" dirty="0"/>
              <a:t>除天气外，其他属性产生的信息增益</a:t>
            </a:r>
          </a:p>
          <a:p>
            <a:pPr>
              <a:lnSpc>
                <a:spcPct val="90000"/>
              </a:lnSpc>
              <a:buNone/>
            </a:pPr>
            <a:r>
              <a:rPr lang="zh-CN" altLang="en-US" sz="2098" dirty="0"/>
              <a:t>      分别为：</a:t>
            </a:r>
          </a:p>
          <a:p>
            <a:pPr>
              <a:lnSpc>
                <a:spcPct val="90000"/>
              </a:lnSpc>
              <a:buNone/>
            </a:pPr>
            <a:r>
              <a:rPr lang="zh-CN" altLang="en-US" sz="2098" dirty="0"/>
              <a:t>      gain(temperature)=0.571位</a:t>
            </a:r>
          </a:p>
          <a:p>
            <a:pPr>
              <a:lnSpc>
                <a:spcPct val="90000"/>
              </a:lnSpc>
              <a:buNone/>
            </a:pPr>
            <a:r>
              <a:rPr lang="zh-CN" altLang="en-US" sz="2098" dirty="0"/>
              <a:t>      </a:t>
            </a:r>
            <a:r>
              <a:rPr lang="zh-CN" altLang="en-US" sz="2098" dirty="0">
                <a:solidFill>
                  <a:srgbClr val="FF0000"/>
                </a:solidFill>
              </a:rPr>
              <a:t>gain(humidity)=0.971位</a:t>
            </a:r>
          </a:p>
          <a:p>
            <a:pPr>
              <a:lnSpc>
                <a:spcPct val="90000"/>
              </a:lnSpc>
              <a:buNone/>
            </a:pPr>
            <a:r>
              <a:rPr lang="zh-CN" altLang="en-US" sz="2098" dirty="0"/>
              <a:t>      gain(windy)=0.020位</a:t>
            </a: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3565" y="1659718"/>
            <a:ext cx="2963989" cy="33451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7553" y="1691545"/>
            <a:ext cx="2646455" cy="3301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947" y="1659718"/>
            <a:ext cx="3326617" cy="3406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7" name="文本框 6"/>
          <p:cNvSpPr txBox="1"/>
          <p:nvPr/>
        </p:nvSpPr>
        <p:spPr>
          <a:xfrm>
            <a:off x="0" y="11680"/>
            <a:ext cx="9144000" cy="612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endParaRPr lang="zh-CN" altLang="en-US" dirty="0">
              <a:solidFill>
                <a:srgbClr val="002060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24931" y="38301"/>
            <a:ext cx="4737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以此类推，递归继续划分</a:t>
            </a:r>
            <a:endParaRPr lang="zh-CN" altLang="en-US" sz="2400" b="1" dirty="0">
              <a:solidFill>
                <a:schemeClr val="bg1"/>
              </a:solidFill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0" y="6589611"/>
            <a:ext cx="9144000" cy="311358"/>
            <a:chOff x="0" y="6589599"/>
            <a:chExt cx="9144000" cy="311358"/>
          </a:xfrm>
        </p:grpSpPr>
        <p:sp>
          <p:nvSpPr>
            <p:cNvPr id="10" name="文本框 9"/>
            <p:cNvSpPr txBox="1"/>
            <p:nvPr/>
          </p:nvSpPr>
          <p:spPr>
            <a:xfrm>
              <a:off x="0" y="6606000"/>
              <a:ext cx="4572000" cy="252000"/>
            </a:xfrm>
            <a:prstGeom prst="rect">
              <a:avLst/>
            </a:prstGeom>
            <a:solidFill>
              <a:schemeClr val="tx1"/>
            </a:solidFill>
            <a:effectLst/>
          </p:spPr>
          <p:txBody>
            <a:bodyPr wrap="square" rtlCol="0">
              <a:spAutoFit/>
            </a:bodyPr>
            <a:lstStyle/>
            <a:p>
              <a:endParaRPr lang="zh-CN" altLang="en-US" dirty="0">
                <a:solidFill>
                  <a:srgbClr val="002060"/>
                </a:solidFill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4572000" y="6606000"/>
              <a:ext cx="4572000" cy="252000"/>
            </a:xfrm>
            <a:prstGeom prst="rect">
              <a:avLst/>
            </a:prstGeom>
            <a:solidFill>
              <a:srgbClr val="0070C0"/>
            </a:solidFill>
            <a:effectLst/>
          </p:spPr>
          <p:txBody>
            <a:bodyPr wrap="square" rtlCol="0">
              <a:spAutoFit/>
            </a:bodyPr>
            <a:lstStyle/>
            <a:p>
              <a:endParaRPr lang="zh-CN" altLang="en-US" dirty="0">
                <a:solidFill>
                  <a:srgbClr val="002060"/>
                </a:solidFill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244367" y="6589599"/>
              <a:ext cx="4122057" cy="2846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500"/>
                </a:lnSpc>
              </a:pPr>
              <a:r>
                <a:rPr lang="en-US" altLang="zh-CN" sz="1400" dirty="0">
                  <a:solidFill>
                    <a:schemeClr val="bg1"/>
                  </a:solidFill>
                </a:rPr>
                <a:t>Bo Jin(DLUT)</a:t>
              </a: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4862031" y="6593180"/>
              <a:ext cx="41220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b="1" dirty="0">
                  <a:solidFill>
                    <a:schemeClr val="bg1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深度</a:t>
              </a:r>
              <a:r>
                <a:rPr lang="zh-CN" altLang="en-US" sz="1400" b="1" dirty="0" smtClean="0">
                  <a:solidFill>
                    <a:schemeClr val="bg1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学习进阶</a:t>
              </a:r>
              <a:endParaRPr lang="en-US" altLang="zh-CN" sz="14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40357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44367" y="1531427"/>
            <a:ext cx="7886700" cy="4351338"/>
          </a:xfrm>
        </p:spPr>
        <p:txBody>
          <a:bodyPr>
            <a:norm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天气晴分支，气温，gain(temperature)=0.571位</a:t>
            </a:r>
          </a:p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天气晴分支，湿度，gain(humidity)=</a:t>
            </a:r>
            <a:r>
              <a:rPr lang="zh-CN" altLang="en-US" sz="2000" b="1" dirty="0">
                <a:solidFill>
                  <a:srgbClr val="FF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0.971位</a:t>
            </a:r>
          </a:p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天气晴分支，有风，gain(windy)=0.020位</a:t>
            </a:r>
          </a:p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天气雨分支，气温，gain(temperature)=0.020位</a:t>
            </a:r>
          </a:p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天气雨分支，湿度，gain(humidity)=0.020位</a:t>
            </a:r>
          </a:p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天气雨分支，有风，gain(windy)=</a:t>
            </a:r>
            <a:r>
              <a:rPr lang="zh-CN" altLang="en-US" sz="2000" b="1" dirty="0">
                <a:solidFill>
                  <a:srgbClr val="FF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0.971位</a:t>
            </a:r>
          </a:p>
          <a:p>
            <a:pPr marL="0" indent="0">
              <a:buNone/>
            </a:pP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4" name="Object 4"/>
          <p:cNvGraphicFramePr>
            <a:graphicFrameLocks/>
          </p:cNvGraphicFramePr>
          <p:nvPr>
            <p:extLst/>
          </p:nvPr>
        </p:nvGraphicFramePr>
        <p:xfrm>
          <a:off x="6819035" y="1732186"/>
          <a:ext cx="2306108" cy="36942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9" r:id="rId3" imgW="2876717" imgH="3638837" progId="PBrush">
                  <p:embed/>
                </p:oleObj>
              </mc:Choice>
              <mc:Fallback>
                <p:oleObj r:id="rId3" imgW="2876717" imgH="3638837" progId="PBrush">
                  <p:embed/>
                  <p:pic>
                    <p:nvPicPr>
                      <p:cNvPr id="4" name="Object 4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19035" y="1732186"/>
                        <a:ext cx="2306108" cy="369420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0" y="11680"/>
            <a:ext cx="9144000" cy="612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endParaRPr lang="zh-CN" altLang="en-US" dirty="0">
              <a:solidFill>
                <a:srgbClr val="002060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24931" y="38301"/>
            <a:ext cx="4737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以此类推，递归继续划分</a:t>
            </a:r>
            <a:endParaRPr lang="zh-CN" altLang="en-US" sz="2400" b="1" dirty="0">
              <a:solidFill>
                <a:schemeClr val="bg1"/>
              </a:solidFill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0" y="6589611"/>
            <a:ext cx="9144000" cy="311358"/>
            <a:chOff x="0" y="6589599"/>
            <a:chExt cx="9144000" cy="311358"/>
          </a:xfrm>
        </p:grpSpPr>
        <p:sp>
          <p:nvSpPr>
            <p:cNvPr id="8" name="文本框 7"/>
            <p:cNvSpPr txBox="1"/>
            <p:nvPr/>
          </p:nvSpPr>
          <p:spPr>
            <a:xfrm>
              <a:off x="0" y="6606000"/>
              <a:ext cx="4572000" cy="252000"/>
            </a:xfrm>
            <a:prstGeom prst="rect">
              <a:avLst/>
            </a:prstGeom>
            <a:solidFill>
              <a:schemeClr val="tx1"/>
            </a:solidFill>
            <a:effectLst/>
          </p:spPr>
          <p:txBody>
            <a:bodyPr wrap="square" rtlCol="0">
              <a:spAutoFit/>
            </a:bodyPr>
            <a:lstStyle/>
            <a:p>
              <a:endParaRPr lang="zh-CN" altLang="en-US" dirty="0">
                <a:solidFill>
                  <a:srgbClr val="002060"/>
                </a:solidFill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4572000" y="6606000"/>
              <a:ext cx="4572000" cy="252000"/>
            </a:xfrm>
            <a:prstGeom prst="rect">
              <a:avLst/>
            </a:prstGeom>
            <a:solidFill>
              <a:srgbClr val="0070C0"/>
            </a:solidFill>
            <a:effectLst/>
          </p:spPr>
          <p:txBody>
            <a:bodyPr wrap="square" rtlCol="0">
              <a:spAutoFit/>
            </a:bodyPr>
            <a:lstStyle/>
            <a:p>
              <a:endParaRPr lang="zh-CN" altLang="en-US" dirty="0">
                <a:solidFill>
                  <a:srgbClr val="002060"/>
                </a:solidFill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244367" y="6589599"/>
              <a:ext cx="4122057" cy="2846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500"/>
                </a:lnSpc>
              </a:pPr>
              <a:r>
                <a:rPr lang="en-US" altLang="zh-CN" sz="1400" dirty="0">
                  <a:solidFill>
                    <a:schemeClr val="bg1"/>
                  </a:solidFill>
                </a:rPr>
                <a:t>Bo Jin(DLUT)</a:t>
              </a: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4862031" y="6593180"/>
              <a:ext cx="41220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b="1" dirty="0">
                  <a:solidFill>
                    <a:schemeClr val="bg1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深度</a:t>
              </a:r>
              <a:r>
                <a:rPr lang="zh-CN" altLang="en-US" sz="1400" b="1" dirty="0" smtClean="0">
                  <a:solidFill>
                    <a:schemeClr val="bg1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学习进阶</a:t>
              </a:r>
              <a:endParaRPr lang="en-US" altLang="zh-CN" sz="14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56583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3331" y="1702606"/>
            <a:ext cx="5628627" cy="3777490"/>
          </a:xfrm>
        </p:spPr>
      </p:pic>
      <p:sp>
        <p:nvSpPr>
          <p:cNvPr id="5" name="文本框 4"/>
          <p:cNvSpPr txBox="1"/>
          <p:nvPr/>
        </p:nvSpPr>
        <p:spPr>
          <a:xfrm>
            <a:off x="256016" y="2350004"/>
            <a:ext cx="342258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泰坦尼克号（英语：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RMS Titanic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）是一艘奥林匹克级邮轮，于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1912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月处女航时撞上冰山后沉没。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03382" y="3839063"/>
            <a:ext cx="34225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哪些因素决定了乘客的生存率？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0" y="11680"/>
            <a:ext cx="9144000" cy="612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endParaRPr lang="zh-CN" altLang="en-US" dirty="0">
              <a:solidFill>
                <a:srgbClr val="002060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24931" y="38301"/>
            <a:ext cx="66018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泰坦尼克</a:t>
            </a:r>
            <a:r>
              <a:rPr lang="zh-CN" altLang="en-US" sz="2400" b="1" dirty="0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号</a:t>
            </a:r>
            <a:r>
              <a:rPr lang="en-US" altLang="zh-CN" sz="2400" b="1" dirty="0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—</a:t>
            </a:r>
            <a:r>
              <a:rPr lang="zh-CN" altLang="en-US" sz="2400" b="1" dirty="0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灾难机器学习</a:t>
            </a:r>
            <a:endParaRPr lang="zh-CN" altLang="en-US" sz="2400" b="1" dirty="0">
              <a:solidFill>
                <a:schemeClr val="bg1"/>
              </a:solidFill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0" y="6589611"/>
            <a:ext cx="9144000" cy="311358"/>
            <a:chOff x="0" y="6589599"/>
            <a:chExt cx="9144000" cy="311358"/>
          </a:xfrm>
        </p:grpSpPr>
        <p:sp>
          <p:nvSpPr>
            <p:cNvPr id="10" name="文本框 9"/>
            <p:cNvSpPr txBox="1"/>
            <p:nvPr/>
          </p:nvSpPr>
          <p:spPr>
            <a:xfrm>
              <a:off x="0" y="6606000"/>
              <a:ext cx="4572000" cy="252000"/>
            </a:xfrm>
            <a:prstGeom prst="rect">
              <a:avLst/>
            </a:prstGeom>
            <a:solidFill>
              <a:schemeClr val="tx1"/>
            </a:solidFill>
            <a:effectLst/>
          </p:spPr>
          <p:txBody>
            <a:bodyPr wrap="square" rtlCol="0">
              <a:spAutoFit/>
            </a:bodyPr>
            <a:lstStyle/>
            <a:p>
              <a:endParaRPr lang="zh-CN" altLang="en-US" dirty="0">
                <a:solidFill>
                  <a:srgbClr val="002060"/>
                </a:solidFill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4572000" y="6606000"/>
              <a:ext cx="4572000" cy="252000"/>
            </a:xfrm>
            <a:prstGeom prst="rect">
              <a:avLst/>
            </a:prstGeom>
            <a:solidFill>
              <a:srgbClr val="0070C0"/>
            </a:solidFill>
            <a:effectLst/>
          </p:spPr>
          <p:txBody>
            <a:bodyPr wrap="square" rtlCol="0">
              <a:spAutoFit/>
            </a:bodyPr>
            <a:lstStyle/>
            <a:p>
              <a:endParaRPr lang="zh-CN" altLang="en-US" dirty="0">
                <a:solidFill>
                  <a:srgbClr val="002060"/>
                </a:solidFill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244367" y="6589599"/>
              <a:ext cx="4122057" cy="2846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500"/>
                </a:lnSpc>
              </a:pPr>
              <a:r>
                <a:rPr lang="en-US" altLang="zh-CN" sz="1400" dirty="0">
                  <a:solidFill>
                    <a:schemeClr val="bg1"/>
                  </a:solidFill>
                </a:rPr>
                <a:t>Bo Jin(DLUT)</a:t>
              </a: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4862031" y="6593180"/>
              <a:ext cx="41220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b="1" dirty="0">
                  <a:solidFill>
                    <a:schemeClr val="bg1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深度</a:t>
              </a:r>
              <a:r>
                <a:rPr lang="zh-CN" altLang="en-US" sz="1400" b="1" dirty="0" smtClean="0">
                  <a:solidFill>
                    <a:schemeClr val="bg1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学习进阶</a:t>
              </a:r>
              <a:endParaRPr lang="en-US" altLang="zh-CN" sz="14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2995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87"/>
          <p:cNvGrpSpPr>
            <a:grpSpLocks/>
          </p:cNvGrpSpPr>
          <p:nvPr/>
        </p:nvGrpSpPr>
        <p:grpSpPr bwMode="auto">
          <a:xfrm>
            <a:off x="2766520" y="2026305"/>
            <a:ext cx="3561332" cy="3162915"/>
            <a:chOff x="20" y="0"/>
            <a:chExt cx="2472" cy="2161"/>
          </a:xfrm>
        </p:grpSpPr>
        <p:sp>
          <p:nvSpPr>
            <p:cNvPr id="5" name="Rectangle 88"/>
            <p:cNvSpPr>
              <a:spLocks noChangeArrowheads="1"/>
            </p:cNvSpPr>
            <p:nvPr/>
          </p:nvSpPr>
          <p:spPr bwMode="auto">
            <a:xfrm>
              <a:off x="935" y="622"/>
              <a:ext cx="451" cy="15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68984" tIns="34493" rIns="68984" bIns="34493">
              <a:spAutoFit/>
            </a:bodyPr>
            <a:lstStyle/>
            <a:p>
              <a:pPr algn="ctr" eaLnBrk="0" hangingPunct="0"/>
              <a:r>
                <a:rPr lang="en-US" altLang="zh-CN" sz="1049" dirty="0">
                  <a:latin typeface="Arial" panose="020B0604020202020204" pitchFamily="34" charset="0"/>
                </a:rPr>
                <a:t>overcast</a:t>
              </a:r>
            </a:p>
          </p:txBody>
        </p:sp>
        <p:sp>
          <p:nvSpPr>
            <p:cNvPr id="6" name="Rectangle 89"/>
            <p:cNvSpPr>
              <a:spLocks noChangeArrowheads="1"/>
            </p:cNvSpPr>
            <p:nvPr/>
          </p:nvSpPr>
          <p:spPr bwMode="auto">
            <a:xfrm>
              <a:off x="20" y="1565"/>
              <a:ext cx="275" cy="15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68984" tIns="34493" rIns="68984" bIns="34493">
              <a:spAutoFit/>
            </a:bodyPr>
            <a:lstStyle/>
            <a:p>
              <a:pPr algn="ctr" eaLnBrk="0" hangingPunct="0"/>
              <a:r>
                <a:rPr lang="en-US" altLang="zh-CN" sz="1049">
                  <a:latin typeface="Arial" panose="020B0604020202020204" pitchFamily="34" charset="0"/>
                </a:rPr>
                <a:t>high</a:t>
              </a:r>
            </a:p>
          </p:txBody>
        </p:sp>
        <p:sp>
          <p:nvSpPr>
            <p:cNvPr id="7" name="Rectangle 90"/>
            <p:cNvSpPr>
              <a:spLocks noChangeArrowheads="1"/>
            </p:cNvSpPr>
            <p:nvPr/>
          </p:nvSpPr>
          <p:spPr bwMode="auto">
            <a:xfrm>
              <a:off x="622" y="1565"/>
              <a:ext cx="384" cy="15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68984" tIns="34493" rIns="68984" bIns="34493">
              <a:spAutoFit/>
            </a:bodyPr>
            <a:lstStyle/>
            <a:p>
              <a:pPr algn="ctr" eaLnBrk="0" hangingPunct="0"/>
              <a:r>
                <a:rPr lang="en-US" altLang="zh-CN" sz="1049">
                  <a:latin typeface="Arial" panose="020B0604020202020204" pitchFamily="34" charset="0"/>
                </a:rPr>
                <a:t>normal</a:t>
              </a:r>
            </a:p>
          </p:txBody>
        </p:sp>
        <p:sp>
          <p:nvSpPr>
            <p:cNvPr id="8" name="Rectangle 91"/>
            <p:cNvSpPr>
              <a:spLocks noChangeArrowheads="1"/>
            </p:cNvSpPr>
            <p:nvPr/>
          </p:nvSpPr>
          <p:spPr bwMode="auto">
            <a:xfrm>
              <a:off x="2197" y="1572"/>
              <a:ext cx="295" cy="15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68984" tIns="34493" rIns="68984" bIns="34493">
              <a:spAutoFit/>
            </a:bodyPr>
            <a:lstStyle/>
            <a:p>
              <a:pPr algn="ctr" eaLnBrk="0" hangingPunct="0"/>
              <a:r>
                <a:rPr lang="en-US" altLang="zh-CN" sz="1049">
                  <a:latin typeface="Arial" panose="020B0604020202020204" pitchFamily="34" charset="0"/>
                </a:rPr>
                <a:t>false</a:t>
              </a:r>
            </a:p>
          </p:txBody>
        </p:sp>
        <p:sp>
          <p:nvSpPr>
            <p:cNvPr id="9" name="Rectangle 92"/>
            <p:cNvSpPr>
              <a:spLocks noChangeArrowheads="1"/>
            </p:cNvSpPr>
            <p:nvPr/>
          </p:nvSpPr>
          <p:spPr bwMode="auto">
            <a:xfrm>
              <a:off x="1688" y="1579"/>
              <a:ext cx="258" cy="15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68984" tIns="34493" rIns="68984" bIns="34493">
              <a:spAutoFit/>
            </a:bodyPr>
            <a:lstStyle/>
            <a:p>
              <a:pPr algn="ctr" eaLnBrk="0" hangingPunct="0"/>
              <a:r>
                <a:rPr lang="en-US" altLang="zh-CN" sz="1049">
                  <a:latin typeface="Arial" panose="020B0604020202020204" pitchFamily="34" charset="0"/>
                </a:rPr>
                <a:t>true</a:t>
              </a:r>
            </a:p>
          </p:txBody>
        </p:sp>
        <p:sp>
          <p:nvSpPr>
            <p:cNvPr id="10" name="Line 93"/>
            <p:cNvSpPr>
              <a:spLocks noChangeShapeType="1"/>
            </p:cNvSpPr>
            <p:nvPr/>
          </p:nvSpPr>
          <p:spPr bwMode="auto">
            <a:xfrm flipH="1">
              <a:off x="566" y="326"/>
              <a:ext cx="394" cy="229"/>
            </a:xfrm>
            <a:prstGeom prst="line">
              <a:avLst/>
            </a:prstGeom>
            <a:noFill/>
            <a:ln w="12700" cmpd="sng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1349"/>
            </a:p>
          </p:txBody>
        </p:sp>
        <p:sp>
          <p:nvSpPr>
            <p:cNvPr id="11" name="Line 94"/>
            <p:cNvSpPr>
              <a:spLocks noChangeShapeType="1"/>
            </p:cNvSpPr>
            <p:nvPr/>
          </p:nvSpPr>
          <p:spPr bwMode="auto">
            <a:xfrm flipH="1">
              <a:off x="1186" y="403"/>
              <a:ext cx="0" cy="273"/>
            </a:xfrm>
            <a:prstGeom prst="line">
              <a:avLst/>
            </a:prstGeom>
            <a:noFill/>
            <a:ln w="12700" cmpd="sng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1349"/>
            </a:p>
          </p:txBody>
        </p:sp>
        <p:sp>
          <p:nvSpPr>
            <p:cNvPr id="12" name="Line 95"/>
            <p:cNvSpPr>
              <a:spLocks noChangeShapeType="1"/>
            </p:cNvSpPr>
            <p:nvPr/>
          </p:nvSpPr>
          <p:spPr bwMode="auto">
            <a:xfrm>
              <a:off x="1341" y="326"/>
              <a:ext cx="557" cy="268"/>
            </a:xfrm>
            <a:prstGeom prst="line">
              <a:avLst/>
            </a:prstGeom>
            <a:noFill/>
            <a:ln w="12700" cmpd="sng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1349"/>
            </a:p>
          </p:txBody>
        </p:sp>
        <p:sp>
          <p:nvSpPr>
            <p:cNvPr id="13" name="Rectangle 96"/>
            <p:cNvSpPr>
              <a:spLocks noChangeArrowheads="1"/>
            </p:cNvSpPr>
            <p:nvPr/>
          </p:nvSpPr>
          <p:spPr bwMode="auto">
            <a:xfrm>
              <a:off x="436" y="479"/>
              <a:ext cx="347" cy="158"/>
            </a:xfrm>
            <a:prstGeom prst="rect">
              <a:avLst/>
            </a:prstGeom>
            <a:noFill/>
            <a:ln w="12700" cmpd="sng">
              <a:solidFill>
                <a:schemeClr val="bg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68984" tIns="34493" rIns="68984" bIns="34493">
              <a:spAutoFit/>
            </a:bodyPr>
            <a:lstStyle/>
            <a:p>
              <a:pPr algn="ctr" eaLnBrk="0" hangingPunct="0"/>
              <a:r>
                <a:rPr lang="en-US" altLang="zh-CN" sz="1049">
                  <a:latin typeface="Arial" panose="020B0604020202020204" pitchFamily="34" charset="0"/>
                </a:rPr>
                <a:t>sunny</a:t>
              </a:r>
            </a:p>
          </p:txBody>
        </p:sp>
        <p:sp>
          <p:nvSpPr>
            <p:cNvPr id="14" name="Rectangle 97"/>
            <p:cNvSpPr>
              <a:spLocks noChangeArrowheads="1"/>
            </p:cNvSpPr>
            <p:nvPr/>
          </p:nvSpPr>
          <p:spPr bwMode="auto">
            <a:xfrm>
              <a:off x="1857" y="556"/>
              <a:ext cx="254" cy="15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CC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68984" tIns="34493" rIns="68984" bIns="34493">
              <a:spAutoFit/>
            </a:bodyPr>
            <a:lstStyle/>
            <a:p>
              <a:pPr algn="ctr" eaLnBrk="0" hangingPunct="0"/>
              <a:r>
                <a:rPr lang="en-US" altLang="zh-CN" sz="1049">
                  <a:latin typeface="Arial" panose="020B0604020202020204" pitchFamily="34" charset="0"/>
                </a:rPr>
                <a:t>rain</a:t>
              </a:r>
            </a:p>
          </p:txBody>
        </p:sp>
        <p:sp>
          <p:nvSpPr>
            <p:cNvPr id="15" name="Line 98"/>
            <p:cNvSpPr>
              <a:spLocks noChangeShapeType="1"/>
            </p:cNvSpPr>
            <p:nvPr/>
          </p:nvSpPr>
          <p:spPr bwMode="auto">
            <a:xfrm flipH="1">
              <a:off x="177" y="1358"/>
              <a:ext cx="200" cy="259"/>
            </a:xfrm>
            <a:prstGeom prst="line">
              <a:avLst/>
            </a:prstGeom>
            <a:noFill/>
            <a:ln w="12700" cmpd="sng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1349"/>
            </a:p>
          </p:txBody>
        </p:sp>
        <p:sp>
          <p:nvSpPr>
            <p:cNvPr id="16" name="Line 99"/>
            <p:cNvSpPr>
              <a:spLocks noChangeShapeType="1"/>
            </p:cNvSpPr>
            <p:nvPr/>
          </p:nvSpPr>
          <p:spPr bwMode="auto">
            <a:xfrm>
              <a:off x="635" y="1381"/>
              <a:ext cx="171" cy="213"/>
            </a:xfrm>
            <a:prstGeom prst="line">
              <a:avLst/>
            </a:prstGeom>
            <a:noFill/>
            <a:ln w="12700" cmpd="sng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1349"/>
            </a:p>
          </p:txBody>
        </p:sp>
        <p:sp>
          <p:nvSpPr>
            <p:cNvPr id="17" name="Line 100"/>
            <p:cNvSpPr>
              <a:spLocks noChangeShapeType="1"/>
            </p:cNvSpPr>
            <p:nvPr/>
          </p:nvSpPr>
          <p:spPr bwMode="auto">
            <a:xfrm flipH="1">
              <a:off x="1774" y="1434"/>
              <a:ext cx="124" cy="190"/>
            </a:xfrm>
            <a:prstGeom prst="line">
              <a:avLst/>
            </a:prstGeom>
            <a:noFill/>
            <a:ln w="12700" cmpd="sng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1349"/>
            </a:p>
          </p:txBody>
        </p:sp>
        <p:sp>
          <p:nvSpPr>
            <p:cNvPr id="18" name="Line 101"/>
            <p:cNvSpPr>
              <a:spLocks noChangeShapeType="1"/>
            </p:cNvSpPr>
            <p:nvPr/>
          </p:nvSpPr>
          <p:spPr bwMode="auto">
            <a:xfrm>
              <a:off x="2239" y="1434"/>
              <a:ext cx="85" cy="152"/>
            </a:xfrm>
            <a:prstGeom prst="line">
              <a:avLst/>
            </a:prstGeom>
            <a:noFill/>
            <a:ln w="12700" cmpd="sng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1349"/>
            </a:p>
          </p:txBody>
        </p:sp>
        <p:sp>
          <p:nvSpPr>
            <p:cNvPr id="19" name="Line 102"/>
            <p:cNvSpPr>
              <a:spLocks noChangeShapeType="1"/>
            </p:cNvSpPr>
            <p:nvPr/>
          </p:nvSpPr>
          <p:spPr bwMode="auto">
            <a:xfrm>
              <a:off x="157" y="1801"/>
              <a:ext cx="0" cy="221"/>
            </a:xfrm>
            <a:prstGeom prst="line">
              <a:avLst/>
            </a:prstGeom>
            <a:noFill/>
            <a:ln w="12700" cmpd="sng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1349"/>
            </a:p>
          </p:txBody>
        </p:sp>
        <p:sp>
          <p:nvSpPr>
            <p:cNvPr id="20" name="Line 103"/>
            <p:cNvSpPr>
              <a:spLocks noChangeShapeType="1"/>
            </p:cNvSpPr>
            <p:nvPr/>
          </p:nvSpPr>
          <p:spPr bwMode="auto">
            <a:xfrm>
              <a:off x="2345" y="1778"/>
              <a:ext cx="0" cy="221"/>
            </a:xfrm>
            <a:prstGeom prst="line">
              <a:avLst/>
            </a:prstGeom>
            <a:noFill/>
            <a:ln w="12700" cmpd="sng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1349"/>
            </a:p>
          </p:txBody>
        </p:sp>
        <p:sp>
          <p:nvSpPr>
            <p:cNvPr id="21" name="Line 104"/>
            <p:cNvSpPr>
              <a:spLocks noChangeShapeType="1"/>
            </p:cNvSpPr>
            <p:nvPr/>
          </p:nvSpPr>
          <p:spPr bwMode="auto">
            <a:xfrm>
              <a:off x="1817" y="1786"/>
              <a:ext cx="0" cy="220"/>
            </a:xfrm>
            <a:prstGeom prst="line">
              <a:avLst/>
            </a:prstGeom>
            <a:noFill/>
            <a:ln w="12700" cmpd="sng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1349"/>
            </a:p>
          </p:txBody>
        </p:sp>
        <p:sp>
          <p:nvSpPr>
            <p:cNvPr id="22" name="Line 105"/>
            <p:cNvSpPr>
              <a:spLocks noChangeShapeType="1"/>
            </p:cNvSpPr>
            <p:nvPr/>
          </p:nvSpPr>
          <p:spPr bwMode="auto">
            <a:xfrm>
              <a:off x="813" y="1786"/>
              <a:ext cx="0" cy="220"/>
            </a:xfrm>
            <a:prstGeom prst="line">
              <a:avLst/>
            </a:prstGeom>
            <a:noFill/>
            <a:ln w="12700" cmpd="sng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1349"/>
            </a:p>
          </p:txBody>
        </p:sp>
        <p:sp>
          <p:nvSpPr>
            <p:cNvPr id="23" name="Line 106"/>
            <p:cNvSpPr>
              <a:spLocks noChangeShapeType="1"/>
            </p:cNvSpPr>
            <p:nvPr/>
          </p:nvSpPr>
          <p:spPr bwMode="auto">
            <a:xfrm>
              <a:off x="1161" y="831"/>
              <a:ext cx="0" cy="221"/>
            </a:xfrm>
            <a:prstGeom prst="line">
              <a:avLst/>
            </a:prstGeom>
            <a:noFill/>
            <a:ln w="12700" cmpd="sng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1349"/>
            </a:p>
          </p:txBody>
        </p:sp>
        <p:sp>
          <p:nvSpPr>
            <p:cNvPr id="24" name="Rectangle 107"/>
            <p:cNvSpPr>
              <a:spLocks noChangeArrowheads="1"/>
            </p:cNvSpPr>
            <p:nvPr/>
          </p:nvSpPr>
          <p:spPr bwMode="auto">
            <a:xfrm>
              <a:off x="46" y="2003"/>
              <a:ext cx="221" cy="15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68984" tIns="34493" rIns="68984" bIns="34493">
              <a:spAutoFit/>
            </a:bodyPr>
            <a:lstStyle/>
            <a:p>
              <a:pPr algn="ctr" eaLnBrk="0" hangingPunct="0"/>
              <a:r>
                <a:rPr lang="en-US" altLang="zh-CN" sz="1049" b="1">
                  <a:latin typeface="Arial" panose="020B0604020202020204" pitchFamily="34" charset="0"/>
                </a:rPr>
                <a:t>No</a:t>
              </a:r>
            </a:p>
          </p:txBody>
        </p:sp>
        <p:sp>
          <p:nvSpPr>
            <p:cNvPr id="25" name="Rectangle 108"/>
            <p:cNvSpPr>
              <a:spLocks noChangeArrowheads="1"/>
            </p:cNvSpPr>
            <p:nvPr/>
          </p:nvSpPr>
          <p:spPr bwMode="auto">
            <a:xfrm>
              <a:off x="1707" y="2003"/>
              <a:ext cx="221" cy="15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68984" tIns="34493" rIns="68984" bIns="34493">
              <a:spAutoFit/>
            </a:bodyPr>
            <a:lstStyle/>
            <a:p>
              <a:pPr algn="ctr" eaLnBrk="0" hangingPunct="0"/>
              <a:r>
                <a:rPr lang="en-US" altLang="zh-CN" sz="1049" b="1">
                  <a:latin typeface="Arial" panose="020B0604020202020204" pitchFamily="34" charset="0"/>
                </a:rPr>
                <a:t>No</a:t>
              </a:r>
            </a:p>
          </p:txBody>
        </p:sp>
        <p:sp>
          <p:nvSpPr>
            <p:cNvPr id="26" name="Rectangle 109"/>
            <p:cNvSpPr>
              <a:spLocks noChangeArrowheads="1"/>
            </p:cNvSpPr>
            <p:nvPr/>
          </p:nvSpPr>
          <p:spPr bwMode="auto">
            <a:xfrm>
              <a:off x="681" y="2003"/>
              <a:ext cx="264" cy="158"/>
            </a:xfrm>
            <a:prstGeom prst="rect">
              <a:avLst/>
            </a:prstGeom>
            <a:solidFill>
              <a:srgbClr val="00FF00"/>
            </a:solidFill>
            <a:ln w="12700" cmpd="sng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68984" tIns="34493" rIns="68984" bIns="34493">
              <a:spAutoFit/>
            </a:bodyPr>
            <a:lstStyle/>
            <a:p>
              <a:pPr algn="ctr" eaLnBrk="0" hangingPunct="0"/>
              <a:r>
                <a:rPr lang="en-US" altLang="zh-CN" sz="1049" b="1">
                  <a:latin typeface="Arial" panose="020B0604020202020204" pitchFamily="34" charset="0"/>
                </a:rPr>
                <a:t>Yes</a:t>
              </a:r>
            </a:p>
          </p:txBody>
        </p:sp>
        <p:sp>
          <p:nvSpPr>
            <p:cNvPr id="27" name="Rectangle 110"/>
            <p:cNvSpPr>
              <a:spLocks noChangeArrowheads="1"/>
            </p:cNvSpPr>
            <p:nvPr/>
          </p:nvSpPr>
          <p:spPr bwMode="auto">
            <a:xfrm>
              <a:off x="2215" y="2003"/>
              <a:ext cx="264" cy="158"/>
            </a:xfrm>
            <a:prstGeom prst="rect">
              <a:avLst/>
            </a:prstGeom>
            <a:solidFill>
              <a:srgbClr val="00FF00"/>
            </a:solidFill>
            <a:ln w="12700" cmpd="sng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68984" tIns="34493" rIns="68984" bIns="34493">
              <a:spAutoFit/>
            </a:bodyPr>
            <a:lstStyle/>
            <a:p>
              <a:pPr algn="ctr" eaLnBrk="0" hangingPunct="0"/>
              <a:r>
                <a:rPr lang="en-US" altLang="zh-CN" sz="1049" b="1">
                  <a:latin typeface="Arial" panose="020B0604020202020204" pitchFamily="34" charset="0"/>
                </a:rPr>
                <a:t>Yes</a:t>
              </a:r>
            </a:p>
          </p:txBody>
        </p:sp>
        <p:sp>
          <p:nvSpPr>
            <p:cNvPr id="28" name="Rectangle 111"/>
            <p:cNvSpPr>
              <a:spLocks noChangeArrowheads="1"/>
            </p:cNvSpPr>
            <p:nvPr/>
          </p:nvSpPr>
          <p:spPr bwMode="auto">
            <a:xfrm>
              <a:off x="1031" y="1082"/>
              <a:ext cx="264" cy="158"/>
            </a:xfrm>
            <a:prstGeom prst="rect">
              <a:avLst/>
            </a:prstGeom>
            <a:solidFill>
              <a:srgbClr val="00FF00"/>
            </a:solidFill>
            <a:ln w="12700" cmpd="sng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68984" tIns="34493" rIns="68984" bIns="34493">
              <a:spAutoFit/>
            </a:bodyPr>
            <a:lstStyle/>
            <a:p>
              <a:pPr algn="ctr" eaLnBrk="0" hangingPunct="0"/>
              <a:r>
                <a:rPr lang="en-US" altLang="zh-CN" sz="1049" b="1">
                  <a:latin typeface="Arial" panose="020B0604020202020204" pitchFamily="34" charset="0"/>
                </a:rPr>
                <a:t>Yes</a:t>
              </a:r>
            </a:p>
          </p:txBody>
        </p:sp>
        <p:sp>
          <p:nvSpPr>
            <p:cNvPr id="29" name="AutoShape 112"/>
            <p:cNvSpPr>
              <a:spLocks noChangeArrowheads="1"/>
            </p:cNvSpPr>
            <p:nvPr/>
          </p:nvSpPr>
          <p:spPr bwMode="auto">
            <a:xfrm>
              <a:off x="817" y="0"/>
              <a:ext cx="712" cy="420"/>
            </a:xfrm>
            <a:prstGeom prst="diamond">
              <a:avLst/>
            </a:prstGeom>
            <a:noFill/>
            <a:ln w="9525" cmpd="sng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endParaRPr lang="zh-CN" altLang="en-US" sz="1049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0" name="Text Box 113"/>
            <p:cNvSpPr txBox="1">
              <a:spLocks noChangeArrowheads="1"/>
            </p:cNvSpPr>
            <p:nvPr/>
          </p:nvSpPr>
          <p:spPr bwMode="auto">
            <a:xfrm>
              <a:off x="953" y="117"/>
              <a:ext cx="480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altLang="zh-CN" sz="1049" b="1" dirty="0">
                  <a:latin typeface="Arial" panose="020B0604020202020204" pitchFamily="34" charset="0"/>
                  <a:ea typeface="宋体" panose="02010600030101010101" pitchFamily="2" charset="-122"/>
                </a:rPr>
                <a:t>Outlook</a:t>
              </a:r>
            </a:p>
          </p:txBody>
        </p:sp>
        <p:sp>
          <p:nvSpPr>
            <p:cNvPr id="31" name="AutoShape 114"/>
            <p:cNvSpPr>
              <a:spLocks noChangeArrowheads="1"/>
            </p:cNvSpPr>
            <p:nvPr/>
          </p:nvSpPr>
          <p:spPr bwMode="auto">
            <a:xfrm>
              <a:off x="164" y="1014"/>
              <a:ext cx="712" cy="420"/>
            </a:xfrm>
            <a:prstGeom prst="diamond">
              <a:avLst/>
            </a:prstGeom>
            <a:noFill/>
            <a:ln w="9525" cmpd="sng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endParaRPr lang="zh-CN" altLang="en-US" sz="1049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2" name="Text Box 115"/>
            <p:cNvSpPr txBox="1">
              <a:spLocks noChangeArrowheads="1"/>
            </p:cNvSpPr>
            <p:nvPr/>
          </p:nvSpPr>
          <p:spPr bwMode="auto">
            <a:xfrm>
              <a:off x="256" y="1174"/>
              <a:ext cx="493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altLang="zh-CN" sz="1049">
                  <a:latin typeface="Arial" panose="020B0604020202020204" pitchFamily="34" charset="0"/>
                  <a:ea typeface="宋体" panose="02010600030101010101" pitchFamily="2" charset="-122"/>
                </a:rPr>
                <a:t>Humidity</a:t>
              </a:r>
            </a:p>
          </p:txBody>
        </p:sp>
        <p:sp>
          <p:nvSpPr>
            <p:cNvPr id="33" name="AutoShape 116"/>
            <p:cNvSpPr>
              <a:spLocks noChangeArrowheads="1"/>
            </p:cNvSpPr>
            <p:nvPr/>
          </p:nvSpPr>
          <p:spPr bwMode="auto">
            <a:xfrm>
              <a:off x="1681" y="1090"/>
              <a:ext cx="713" cy="420"/>
            </a:xfrm>
            <a:prstGeom prst="diamond">
              <a:avLst/>
            </a:prstGeom>
            <a:noFill/>
            <a:ln w="9525" cmpd="sng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endParaRPr lang="zh-CN" altLang="en-US" sz="1049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4" name="Text Box 117"/>
            <p:cNvSpPr txBox="1">
              <a:spLocks noChangeArrowheads="1"/>
            </p:cNvSpPr>
            <p:nvPr/>
          </p:nvSpPr>
          <p:spPr bwMode="auto">
            <a:xfrm>
              <a:off x="1814" y="1225"/>
              <a:ext cx="389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hangingPunct="0"/>
              <a:r>
                <a:rPr lang="en-US" altLang="zh-CN" sz="1049">
                  <a:latin typeface="Arial" panose="020B0604020202020204" pitchFamily="34" charset="0"/>
                  <a:ea typeface="宋体" panose="02010600030101010101" pitchFamily="2" charset="-122"/>
                </a:rPr>
                <a:t>Windy</a:t>
              </a:r>
            </a:p>
          </p:txBody>
        </p:sp>
        <p:sp>
          <p:nvSpPr>
            <p:cNvPr id="35" name="Line 118"/>
            <p:cNvSpPr>
              <a:spLocks noChangeShapeType="1"/>
            </p:cNvSpPr>
            <p:nvPr/>
          </p:nvSpPr>
          <p:spPr bwMode="auto">
            <a:xfrm>
              <a:off x="535" y="670"/>
              <a:ext cx="0" cy="305"/>
            </a:xfrm>
            <a:prstGeom prst="line">
              <a:avLst/>
            </a:prstGeom>
            <a:noFill/>
            <a:ln w="9525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1349"/>
            </a:p>
          </p:txBody>
        </p:sp>
        <p:sp>
          <p:nvSpPr>
            <p:cNvPr id="36" name="Line 119"/>
            <p:cNvSpPr>
              <a:spLocks noChangeShapeType="1"/>
            </p:cNvSpPr>
            <p:nvPr/>
          </p:nvSpPr>
          <p:spPr bwMode="auto">
            <a:xfrm>
              <a:off x="2022" y="746"/>
              <a:ext cx="0" cy="344"/>
            </a:xfrm>
            <a:prstGeom prst="line">
              <a:avLst/>
            </a:prstGeom>
            <a:noFill/>
            <a:ln w="9525" cmpd="sng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 sz="1349"/>
            </a:p>
          </p:txBody>
        </p:sp>
      </p:grpSp>
      <p:sp>
        <p:nvSpPr>
          <p:cNvPr id="37" name="文本框 36"/>
          <p:cNvSpPr txBox="1"/>
          <p:nvPr/>
        </p:nvSpPr>
        <p:spPr>
          <a:xfrm>
            <a:off x="317197" y="1282201"/>
            <a:ext cx="45448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当所有叶节点都是纯的，划分过程终止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0" y="11680"/>
            <a:ext cx="9144000" cy="612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endParaRPr lang="zh-CN" altLang="en-US" dirty="0">
              <a:solidFill>
                <a:srgbClr val="002060"/>
              </a:solidFill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124931" y="38301"/>
            <a:ext cx="4737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最终的决策树结构</a:t>
            </a:r>
            <a:endParaRPr lang="zh-CN" altLang="en-US" sz="2400" b="1" dirty="0">
              <a:solidFill>
                <a:schemeClr val="bg1"/>
              </a:solidFill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grpSp>
        <p:nvGrpSpPr>
          <p:cNvPr id="40" name="组合 39"/>
          <p:cNvGrpSpPr/>
          <p:nvPr/>
        </p:nvGrpSpPr>
        <p:grpSpPr>
          <a:xfrm>
            <a:off x="0" y="6589611"/>
            <a:ext cx="9144000" cy="311358"/>
            <a:chOff x="0" y="6589599"/>
            <a:chExt cx="9144000" cy="311358"/>
          </a:xfrm>
        </p:grpSpPr>
        <p:sp>
          <p:nvSpPr>
            <p:cNvPr id="41" name="文本框 40"/>
            <p:cNvSpPr txBox="1"/>
            <p:nvPr/>
          </p:nvSpPr>
          <p:spPr>
            <a:xfrm>
              <a:off x="0" y="6606000"/>
              <a:ext cx="4572000" cy="252000"/>
            </a:xfrm>
            <a:prstGeom prst="rect">
              <a:avLst/>
            </a:prstGeom>
            <a:solidFill>
              <a:schemeClr val="tx1"/>
            </a:solidFill>
            <a:effectLst/>
          </p:spPr>
          <p:txBody>
            <a:bodyPr wrap="square" rtlCol="0">
              <a:spAutoFit/>
            </a:bodyPr>
            <a:lstStyle/>
            <a:p>
              <a:endParaRPr lang="zh-CN" altLang="en-US" dirty="0">
                <a:solidFill>
                  <a:srgbClr val="002060"/>
                </a:solidFill>
              </a:endParaRPr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4572000" y="6606000"/>
              <a:ext cx="4572000" cy="252000"/>
            </a:xfrm>
            <a:prstGeom prst="rect">
              <a:avLst/>
            </a:prstGeom>
            <a:solidFill>
              <a:srgbClr val="0070C0"/>
            </a:solidFill>
            <a:effectLst/>
          </p:spPr>
          <p:txBody>
            <a:bodyPr wrap="square" rtlCol="0">
              <a:spAutoFit/>
            </a:bodyPr>
            <a:lstStyle/>
            <a:p>
              <a:endParaRPr lang="zh-CN" altLang="en-US" dirty="0">
                <a:solidFill>
                  <a:srgbClr val="002060"/>
                </a:solidFill>
              </a:endParaRPr>
            </a:p>
          </p:txBody>
        </p:sp>
        <p:sp>
          <p:nvSpPr>
            <p:cNvPr id="43" name="文本框 42"/>
            <p:cNvSpPr txBox="1"/>
            <p:nvPr/>
          </p:nvSpPr>
          <p:spPr>
            <a:xfrm>
              <a:off x="244367" y="6589599"/>
              <a:ext cx="4122057" cy="2846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500"/>
                </a:lnSpc>
              </a:pPr>
              <a:r>
                <a:rPr lang="en-US" altLang="zh-CN" sz="1400" dirty="0">
                  <a:solidFill>
                    <a:schemeClr val="bg1"/>
                  </a:solidFill>
                </a:rPr>
                <a:t>Bo Jin(DLUT)</a:t>
              </a:r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4862031" y="6593180"/>
              <a:ext cx="41220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b="1" dirty="0">
                  <a:solidFill>
                    <a:schemeClr val="bg1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深度</a:t>
              </a:r>
              <a:r>
                <a:rPr lang="zh-CN" altLang="en-US" sz="1400" b="1" dirty="0" smtClean="0">
                  <a:solidFill>
                    <a:schemeClr val="bg1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学习进阶</a:t>
              </a:r>
              <a:endParaRPr lang="en-US" altLang="zh-CN" sz="14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99213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表格 6"/>
          <p:cNvGraphicFramePr>
            <a:graphicFrameLocks noGrp="1"/>
          </p:cNvGraphicFramePr>
          <p:nvPr>
            <p:extLst/>
          </p:nvPr>
        </p:nvGraphicFramePr>
        <p:xfrm>
          <a:off x="20617" y="1702607"/>
          <a:ext cx="8941936" cy="3809618"/>
        </p:xfrm>
        <a:graphic>
          <a:graphicData uri="http://schemas.openxmlformats.org/drawingml/2006/table">
            <a:tbl>
              <a:tblPr/>
              <a:tblGrid>
                <a:gridCol w="848988">
                  <a:extLst>
                    <a:ext uri="{9D8B030D-6E8A-4147-A177-3AD203B41FA5}">
                      <a16:colId xmlns:a16="http://schemas.microsoft.com/office/drawing/2014/main" val="1902097846"/>
                    </a:ext>
                  </a:extLst>
                </a:gridCol>
                <a:gridCol w="595394">
                  <a:extLst>
                    <a:ext uri="{9D8B030D-6E8A-4147-A177-3AD203B41FA5}">
                      <a16:colId xmlns:a16="http://schemas.microsoft.com/office/drawing/2014/main" val="2519612347"/>
                    </a:ext>
                  </a:extLst>
                </a:gridCol>
                <a:gridCol w="595394">
                  <a:extLst>
                    <a:ext uri="{9D8B030D-6E8A-4147-A177-3AD203B41FA5}">
                      <a16:colId xmlns:a16="http://schemas.microsoft.com/office/drawing/2014/main" val="1248199245"/>
                    </a:ext>
                  </a:extLst>
                </a:gridCol>
                <a:gridCol w="1720027">
                  <a:extLst>
                    <a:ext uri="{9D8B030D-6E8A-4147-A177-3AD203B41FA5}">
                      <a16:colId xmlns:a16="http://schemas.microsoft.com/office/drawing/2014/main" val="419923337"/>
                    </a:ext>
                  </a:extLst>
                </a:gridCol>
                <a:gridCol w="595394">
                  <a:extLst>
                    <a:ext uri="{9D8B030D-6E8A-4147-A177-3AD203B41FA5}">
                      <a16:colId xmlns:a16="http://schemas.microsoft.com/office/drawing/2014/main" val="1988270161"/>
                    </a:ext>
                  </a:extLst>
                </a:gridCol>
                <a:gridCol w="595394">
                  <a:extLst>
                    <a:ext uri="{9D8B030D-6E8A-4147-A177-3AD203B41FA5}">
                      <a16:colId xmlns:a16="http://schemas.microsoft.com/office/drawing/2014/main" val="4207938884"/>
                    </a:ext>
                  </a:extLst>
                </a:gridCol>
                <a:gridCol w="595394">
                  <a:extLst>
                    <a:ext uri="{9D8B030D-6E8A-4147-A177-3AD203B41FA5}">
                      <a16:colId xmlns:a16="http://schemas.microsoft.com/office/drawing/2014/main" val="2772935844"/>
                    </a:ext>
                  </a:extLst>
                </a:gridCol>
                <a:gridCol w="595394">
                  <a:extLst>
                    <a:ext uri="{9D8B030D-6E8A-4147-A177-3AD203B41FA5}">
                      <a16:colId xmlns:a16="http://schemas.microsoft.com/office/drawing/2014/main" val="3822159045"/>
                    </a:ext>
                  </a:extLst>
                </a:gridCol>
                <a:gridCol w="1014375">
                  <a:extLst>
                    <a:ext uri="{9D8B030D-6E8A-4147-A177-3AD203B41FA5}">
                      <a16:colId xmlns:a16="http://schemas.microsoft.com/office/drawing/2014/main" val="3806301874"/>
                    </a:ext>
                  </a:extLst>
                </a:gridCol>
                <a:gridCol w="595394">
                  <a:extLst>
                    <a:ext uri="{9D8B030D-6E8A-4147-A177-3AD203B41FA5}">
                      <a16:colId xmlns:a16="http://schemas.microsoft.com/office/drawing/2014/main" val="1130519414"/>
                    </a:ext>
                  </a:extLst>
                </a:gridCol>
                <a:gridCol w="595394">
                  <a:extLst>
                    <a:ext uri="{9D8B030D-6E8A-4147-A177-3AD203B41FA5}">
                      <a16:colId xmlns:a16="http://schemas.microsoft.com/office/drawing/2014/main" val="2505002817"/>
                    </a:ext>
                  </a:extLst>
                </a:gridCol>
                <a:gridCol w="595394">
                  <a:extLst>
                    <a:ext uri="{9D8B030D-6E8A-4147-A177-3AD203B41FA5}">
                      <a16:colId xmlns:a16="http://schemas.microsoft.com/office/drawing/2014/main" val="1854425899"/>
                    </a:ext>
                  </a:extLst>
                </a:gridCol>
              </a:tblGrid>
              <a:tr h="23975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PassengerId</a:t>
                      </a:r>
                    </a:p>
                  </a:txBody>
                  <a:tcPr marL="7136" marR="7136" marT="7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Survived</a:t>
                      </a:r>
                    </a:p>
                  </a:txBody>
                  <a:tcPr marL="7136" marR="7136" marT="7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Pclass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136" marR="7136" marT="7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Name</a:t>
                      </a:r>
                    </a:p>
                  </a:txBody>
                  <a:tcPr marL="7136" marR="7136" marT="7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Sex</a:t>
                      </a:r>
                    </a:p>
                  </a:txBody>
                  <a:tcPr marL="7136" marR="7136" marT="7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Age</a:t>
                      </a:r>
                    </a:p>
                  </a:txBody>
                  <a:tcPr marL="7136" marR="7136" marT="7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SibSp</a:t>
                      </a:r>
                    </a:p>
                  </a:txBody>
                  <a:tcPr marL="7136" marR="7136" marT="7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Parch</a:t>
                      </a:r>
                    </a:p>
                  </a:txBody>
                  <a:tcPr marL="7136" marR="7136" marT="7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Ticket</a:t>
                      </a:r>
                    </a:p>
                  </a:txBody>
                  <a:tcPr marL="7136" marR="7136" marT="7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Fare</a:t>
                      </a:r>
                    </a:p>
                  </a:txBody>
                  <a:tcPr marL="7136" marR="7136" marT="7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Cabin</a:t>
                      </a:r>
                    </a:p>
                  </a:txBody>
                  <a:tcPr marL="7136" marR="7136" marT="7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Embarked</a:t>
                      </a:r>
                    </a:p>
                  </a:txBody>
                  <a:tcPr marL="7136" marR="7136" marT="7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7345649"/>
                  </a:ext>
                </a:extLst>
              </a:tr>
              <a:tr h="23975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</a:t>
                      </a:r>
                    </a:p>
                  </a:txBody>
                  <a:tcPr marL="7136" marR="7136" marT="7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</a:t>
                      </a:r>
                    </a:p>
                  </a:txBody>
                  <a:tcPr marL="7136" marR="7136" marT="7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</a:t>
                      </a:r>
                    </a:p>
                  </a:txBody>
                  <a:tcPr marL="7136" marR="7136" marT="7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Braund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, Mr. Owen Harris</a:t>
                      </a:r>
                    </a:p>
                  </a:txBody>
                  <a:tcPr marL="7136" marR="7136" marT="7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male</a:t>
                      </a:r>
                    </a:p>
                  </a:txBody>
                  <a:tcPr marL="7136" marR="7136" marT="7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22</a:t>
                      </a:r>
                    </a:p>
                  </a:txBody>
                  <a:tcPr marL="7136" marR="7136" marT="7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</a:t>
                      </a:r>
                    </a:p>
                  </a:txBody>
                  <a:tcPr marL="7136" marR="7136" marT="7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</a:t>
                      </a:r>
                    </a:p>
                  </a:txBody>
                  <a:tcPr marL="7136" marR="7136" marT="7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A/5 21171</a:t>
                      </a:r>
                    </a:p>
                  </a:txBody>
                  <a:tcPr marL="7136" marR="7136" marT="7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7.25</a:t>
                      </a:r>
                    </a:p>
                  </a:txBody>
                  <a:tcPr marL="7136" marR="7136" marT="7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136" marR="7136" marT="7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S</a:t>
                      </a:r>
                    </a:p>
                  </a:txBody>
                  <a:tcPr marL="7136" marR="7136" marT="7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5969855"/>
                  </a:ext>
                </a:extLst>
              </a:tr>
              <a:tr h="45679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</a:t>
                      </a:r>
                    </a:p>
                  </a:txBody>
                  <a:tcPr marL="7136" marR="7136" marT="7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</a:t>
                      </a:r>
                    </a:p>
                  </a:txBody>
                  <a:tcPr marL="7136" marR="7136" marT="7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</a:t>
                      </a:r>
                    </a:p>
                  </a:txBody>
                  <a:tcPr marL="7136" marR="7136" marT="7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Cumings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, Mrs. John Bradley (Florence Briggs Thayer)</a:t>
                      </a:r>
                    </a:p>
                  </a:txBody>
                  <a:tcPr marL="7136" marR="7136" marT="7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female</a:t>
                      </a:r>
                    </a:p>
                  </a:txBody>
                  <a:tcPr marL="7136" marR="7136" marT="7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38</a:t>
                      </a:r>
                    </a:p>
                  </a:txBody>
                  <a:tcPr marL="7136" marR="7136" marT="7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</a:t>
                      </a:r>
                    </a:p>
                  </a:txBody>
                  <a:tcPr marL="7136" marR="7136" marT="7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</a:t>
                      </a:r>
                    </a:p>
                  </a:txBody>
                  <a:tcPr marL="7136" marR="7136" marT="7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PC 17599</a:t>
                      </a:r>
                    </a:p>
                  </a:txBody>
                  <a:tcPr marL="7136" marR="7136" marT="7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71.2833</a:t>
                      </a:r>
                    </a:p>
                  </a:txBody>
                  <a:tcPr marL="7136" marR="7136" marT="7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C85</a:t>
                      </a:r>
                    </a:p>
                  </a:txBody>
                  <a:tcPr marL="7136" marR="7136" marT="7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C</a:t>
                      </a:r>
                    </a:p>
                  </a:txBody>
                  <a:tcPr marL="7136" marR="7136" marT="7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9421567"/>
                  </a:ext>
                </a:extLst>
              </a:tr>
              <a:tr h="45679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</a:t>
                      </a:r>
                    </a:p>
                  </a:txBody>
                  <a:tcPr marL="7136" marR="7136" marT="7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</a:t>
                      </a:r>
                    </a:p>
                  </a:txBody>
                  <a:tcPr marL="7136" marR="7136" marT="7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</a:t>
                      </a:r>
                    </a:p>
                  </a:txBody>
                  <a:tcPr marL="7136" marR="7136" marT="7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Heikkinen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, Miss. 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Laina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136" marR="7136" marT="7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female</a:t>
                      </a:r>
                    </a:p>
                  </a:txBody>
                  <a:tcPr marL="7136" marR="7136" marT="7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26</a:t>
                      </a:r>
                    </a:p>
                  </a:txBody>
                  <a:tcPr marL="7136" marR="7136" marT="7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</a:t>
                      </a:r>
                    </a:p>
                  </a:txBody>
                  <a:tcPr marL="7136" marR="7136" marT="7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</a:t>
                      </a:r>
                    </a:p>
                  </a:txBody>
                  <a:tcPr marL="7136" marR="7136" marT="7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STON/O2. 3101282</a:t>
                      </a:r>
                    </a:p>
                  </a:txBody>
                  <a:tcPr marL="7136" marR="7136" marT="7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7.925</a:t>
                      </a:r>
                    </a:p>
                  </a:txBody>
                  <a:tcPr marL="7136" marR="7136" marT="7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136" marR="7136" marT="7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S</a:t>
                      </a:r>
                    </a:p>
                  </a:txBody>
                  <a:tcPr marL="7136" marR="7136" marT="7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5866871"/>
                  </a:ext>
                </a:extLst>
              </a:tr>
              <a:tr h="45679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4</a:t>
                      </a:r>
                    </a:p>
                  </a:txBody>
                  <a:tcPr marL="7136" marR="7136" marT="7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</a:t>
                      </a:r>
                    </a:p>
                  </a:txBody>
                  <a:tcPr marL="7136" marR="7136" marT="7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</a:t>
                      </a:r>
                    </a:p>
                  </a:txBody>
                  <a:tcPr marL="7136" marR="7136" marT="7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Futrelle, Mrs. Jacques Heath (Lily May Peel)</a:t>
                      </a:r>
                    </a:p>
                  </a:txBody>
                  <a:tcPr marL="7136" marR="7136" marT="7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female</a:t>
                      </a:r>
                    </a:p>
                  </a:txBody>
                  <a:tcPr marL="7136" marR="7136" marT="7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35</a:t>
                      </a:r>
                    </a:p>
                  </a:txBody>
                  <a:tcPr marL="7136" marR="7136" marT="7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</a:t>
                      </a:r>
                    </a:p>
                  </a:txBody>
                  <a:tcPr marL="7136" marR="7136" marT="7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</a:t>
                      </a:r>
                    </a:p>
                  </a:txBody>
                  <a:tcPr marL="7136" marR="7136" marT="7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113803</a:t>
                      </a:r>
                    </a:p>
                  </a:txBody>
                  <a:tcPr marL="7136" marR="7136" marT="7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53.1</a:t>
                      </a:r>
                    </a:p>
                  </a:txBody>
                  <a:tcPr marL="7136" marR="7136" marT="7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C123</a:t>
                      </a:r>
                    </a:p>
                  </a:txBody>
                  <a:tcPr marL="7136" marR="7136" marT="7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S</a:t>
                      </a:r>
                    </a:p>
                  </a:txBody>
                  <a:tcPr marL="7136" marR="7136" marT="7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0543821"/>
                  </a:ext>
                </a:extLst>
              </a:tr>
              <a:tr h="23975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5</a:t>
                      </a:r>
                    </a:p>
                  </a:txBody>
                  <a:tcPr marL="7136" marR="7136" marT="7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</a:t>
                      </a:r>
                    </a:p>
                  </a:txBody>
                  <a:tcPr marL="7136" marR="7136" marT="7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</a:t>
                      </a:r>
                    </a:p>
                  </a:txBody>
                  <a:tcPr marL="7136" marR="7136" marT="7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Allen, Mr. William Henry</a:t>
                      </a:r>
                    </a:p>
                  </a:txBody>
                  <a:tcPr marL="7136" marR="7136" marT="7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male</a:t>
                      </a:r>
                    </a:p>
                  </a:txBody>
                  <a:tcPr marL="7136" marR="7136" marT="7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35</a:t>
                      </a:r>
                    </a:p>
                  </a:txBody>
                  <a:tcPr marL="7136" marR="7136" marT="7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</a:t>
                      </a:r>
                    </a:p>
                  </a:txBody>
                  <a:tcPr marL="7136" marR="7136" marT="7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</a:t>
                      </a:r>
                    </a:p>
                  </a:txBody>
                  <a:tcPr marL="7136" marR="7136" marT="7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373450</a:t>
                      </a:r>
                    </a:p>
                  </a:txBody>
                  <a:tcPr marL="7136" marR="7136" marT="7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8.05</a:t>
                      </a:r>
                    </a:p>
                  </a:txBody>
                  <a:tcPr marL="7136" marR="7136" marT="7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136" marR="7136" marT="7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S</a:t>
                      </a:r>
                    </a:p>
                  </a:txBody>
                  <a:tcPr marL="7136" marR="7136" marT="7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13305172"/>
                  </a:ext>
                </a:extLst>
              </a:tr>
              <a:tr h="23975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6</a:t>
                      </a:r>
                    </a:p>
                  </a:txBody>
                  <a:tcPr marL="7136" marR="7136" marT="7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</a:t>
                      </a:r>
                    </a:p>
                  </a:txBody>
                  <a:tcPr marL="7136" marR="7136" marT="7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</a:t>
                      </a:r>
                    </a:p>
                  </a:txBody>
                  <a:tcPr marL="7136" marR="7136" marT="7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Moran, Mr. James</a:t>
                      </a:r>
                    </a:p>
                  </a:txBody>
                  <a:tcPr marL="7136" marR="7136" marT="7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male</a:t>
                      </a:r>
                    </a:p>
                  </a:txBody>
                  <a:tcPr marL="7136" marR="7136" marT="7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136" marR="7136" marT="7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</a:t>
                      </a:r>
                    </a:p>
                  </a:txBody>
                  <a:tcPr marL="7136" marR="7136" marT="7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</a:t>
                      </a:r>
                    </a:p>
                  </a:txBody>
                  <a:tcPr marL="7136" marR="7136" marT="7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330877</a:t>
                      </a:r>
                    </a:p>
                  </a:txBody>
                  <a:tcPr marL="7136" marR="7136" marT="7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8.4583</a:t>
                      </a:r>
                    </a:p>
                  </a:txBody>
                  <a:tcPr marL="7136" marR="7136" marT="7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136" marR="7136" marT="7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Q</a:t>
                      </a:r>
                    </a:p>
                  </a:txBody>
                  <a:tcPr marL="7136" marR="7136" marT="7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59185014"/>
                  </a:ext>
                </a:extLst>
              </a:tr>
              <a:tr h="23975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7</a:t>
                      </a:r>
                    </a:p>
                  </a:txBody>
                  <a:tcPr marL="7136" marR="7136" marT="7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</a:t>
                      </a:r>
                    </a:p>
                  </a:txBody>
                  <a:tcPr marL="7136" marR="7136" marT="7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</a:t>
                      </a:r>
                    </a:p>
                  </a:txBody>
                  <a:tcPr marL="7136" marR="7136" marT="7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McCarthy, Mr. Timothy J</a:t>
                      </a:r>
                    </a:p>
                  </a:txBody>
                  <a:tcPr marL="7136" marR="7136" marT="7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male</a:t>
                      </a:r>
                    </a:p>
                  </a:txBody>
                  <a:tcPr marL="7136" marR="7136" marT="7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54</a:t>
                      </a:r>
                    </a:p>
                  </a:txBody>
                  <a:tcPr marL="7136" marR="7136" marT="7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</a:t>
                      </a:r>
                    </a:p>
                  </a:txBody>
                  <a:tcPr marL="7136" marR="7136" marT="7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</a:t>
                      </a:r>
                    </a:p>
                  </a:txBody>
                  <a:tcPr marL="7136" marR="7136" marT="7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17463</a:t>
                      </a:r>
                    </a:p>
                  </a:txBody>
                  <a:tcPr marL="7136" marR="7136" marT="7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51.8625</a:t>
                      </a:r>
                    </a:p>
                  </a:txBody>
                  <a:tcPr marL="7136" marR="7136" marT="7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E46</a:t>
                      </a:r>
                    </a:p>
                  </a:txBody>
                  <a:tcPr marL="7136" marR="7136" marT="7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S</a:t>
                      </a:r>
                    </a:p>
                  </a:txBody>
                  <a:tcPr marL="7136" marR="7136" marT="7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8806314"/>
                  </a:ext>
                </a:extLst>
              </a:tr>
              <a:tr h="326843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8</a:t>
                      </a:r>
                    </a:p>
                  </a:txBody>
                  <a:tcPr marL="7136" marR="7136" marT="7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</a:t>
                      </a:r>
                    </a:p>
                  </a:txBody>
                  <a:tcPr marL="7136" marR="7136" marT="7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</a:t>
                      </a:r>
                    </a:p>
                  </a:txBody>
                  <a:tcPr marL="7136" marR="7136" marT="7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Palsson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, Master. 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Gosta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 Leonard</a:t>
                      </a:r>
                    </a:p>
                  </a:txBody>
                  <a:tcPr marL="7136" marR="7136" marT="7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male</a:t>
                      </a:r>
                    </a:p>
                  </a:txBody>
                  <a:tcPr marL="7136" marR="7136" marT="7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</a:t>
                      </a:r>
                    </a:p>
                  </a:txBody>
                  <a:tcPr marL="7136" marR="7136" marT="7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</a:t>
                      </a:r>
                    </a:p>
                  </a:txBody>
                  <a:tcPr marL="7136" marR="7136" marT="7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</a:t>
                      </a:r>
                    </a:p>
                  </a:txBody>
                  <a:tcPr marL="7136" marR="7136" marT="7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349909</a:t>
                      </a:r>
                    </a:p>
                  </a:txBody>
                  <a:tcPr marL="7136" marR="7136" marT="7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21.075</a:t>
                      </a:r>
                    </a:p>
                  </a:txBody>
                  <a:tcPr marL="7136" marR="7136" marT="7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136" marR="7136" marT="7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S</a:t>
                      </a:r>
                    </a:p>
                  </a:txBody>
                  <a:tcPr marL="7136" marR="7136" marT="7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8397860"/>
                  </a:ext>
                </a:extLst>
              </a:tr>
              <a:tr h="45679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9</a:t>
                      </a:r>
                    </a:p>
                  </a:txBody>
                  <a:tcPr marL="7136" marR="7136" marT="7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</a:t>
                      </a:r>
                    </a:p>
                  </a:txBody>
                  <a:tcPr marL="7136" marR="7136" marT="7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</a:t>
                      </a:r>
                    </a:p>
                  </a:txBody>
                  <a:tcPr marL="7136" marR="7136" marT="7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Johnson, Mrs. Oscar W (Elisabeth Vilhelmina Berg)</a:t>
                      </a:r>
                    </a:p>
                  </a:txBody>
                  <a:tcPr marL="7136" marR="7136" marT="7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female</a:t>
                      </a:r>
                    </a:p>
                  </a:txBody>
                  <a:tcPr marL="7136" marR="7136" marT="7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27</a:t>
                      </a:r>
                    </a:p>
                  </a:txBody>
                  <a:tcPr marL="7136" marR="7136" marT="7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</a:t>
                      </a:r>
                    </a:p>
                  </a:txBody>
                  <a:tcPr marL="7136" marR="7136" marT="7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</a:t>
                      </a:r>
                    </a:p>
                  </a:txBody>
                  <a:tcPr marL="7136" marR="7136" marT="7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347742</a:t>
                      </a:r>
                    </a:p>
                  </a:txBody>
                  <a:tcPr marL="7136" marR="7136" marT="7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11.1333</a:t>
                      </a:r>
                    </a:p>
                  </a:txBody>
                  <a:tcPr marL="7136" marR="7136" marT="7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136" marR="7136" marT="7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S</a:t>
                      </a:r>
                    </a:p>
                  </a:txBody>
                  <a:tcPr marL="7136" marR="7136" marT="7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2487725"/>
                  </a:ext>
                </a:extLst>
              </a:tr>
              <a:tr h="456799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10</a:t>
                      </a:r>
                    </a:p>
                  </a:txBody>
                  <a:tcPr marL="7136" marR="7136" marT="7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</a:t>
                      </a:r>
                    </a:p>
                  </a:txBody>
                  <a:tcPr marL="7136" marR="7136" marT="7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</a:t>
                      </a:r>
                    </a:p>
                  </a:txBody>
                  <a:tcPr marL="7136" marR="7136" marT="7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Nasser, Mrs. Nicholas (Adele Achem)</a:t>
                      </a:r>
                    </a:p>
                  </a:txBody>
                  <a:tcPr marL="7136" marR="7136" marT="7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female</a:t>
                      </a:r>
                    </a:p>
                  </a:txBody>
                  <a:tcPr marL="7136" marR="7136" marT="7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14</a:t>
                      </a:r>
                    </a:p>
                  </a:txBody>
                  <a:tcPr marL="7136" marR="7136" marT="7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1</a:t>
                      </a:r>
                    </a:p>
                  </a:txBody>
                  <a:tcPr marL="7136" marR="7136" marT="7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0</a:t>
                      </a:r>
                    </a:p>
                  </a:txBody>
                  <a:tcPr marL="7136" marR="7136" marT="7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237736</a:t>
                      </a:r>
                    </a:p>
                  </a:txBody>
                  <a:tcPr marL="7136" marR="7136" marT="7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000" b="0" i="0" u="none" strike="noStrike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30.0708</a:t>
                      </a:r>
                    </a:p>
                  </a:txBody>
                  <a:tcPr marL="7136" marR="7136" marT="7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0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7136" marR="7136" marT="7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C</a:t>
                      </a:r>
                    </a:p>
                  </a:txBody>
                  <a:tcPr marL="7136" marR="7136" marT="7136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2803807"/>
                  </a:ext>
                </a:extLst>
              </a:tr>
            </a:tbl>
          </a:graphicData>
        </a:graphic>
      </p:graphicFrame>
      <p:sp>
        <p:nvSpPr>
          <p:cNvPr id="8" name="矩形 7"/>
          <p:cNvSpPr/>
          <p:nvPr/>
        </p:nvSpPr>
        <p:spPr>
          <a:xfrm>
            <a:off x="2629807" y="1972355"/>
            <a:ext cx="269749" cy="215799"/>
          </a:xfrm>
          <a:prstGeom prst="rect">
            <a:avLst/>
          </a:prstGeom>
          <a:noFill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49"/>
          </a:p>
        </p:txBody>
      </p:sp>
      <p:sp>
        <p:nvSpPr>
          <p:cNvPr id="9" name="矩形 8"/>
          <p:cNvSpPr/>
          <p:nvPr/>
        </p:nvSpPr>
        <p:spPr>
          <a:xfrm>
            <a:off x="2629807" y="2242104"/>
            <a:ext cx="377649" cy="215799"/>
          </a:xfrm>
          <a:prstGeom prst="rect">
            <a:avLst/>
          </a:prstGeom>
          <a:noFill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49"/>
          </a:p>
        </p:txBody>
      </p:sp>
      <p:sp>
        <p:nvSpPr>
          <p:cNvPr id="10" name="矩形 9"/>
          <p:cNvSpPr/>
          <p:nvPr/>
        </p:nvSpPr>
        <p:spPr>
          <a:xfrm>
            <a:off x="2899556" y="2727653"/>
            <a:ext cx="314632" cy="269749"/>
          </a:xfrm>
          <a:prstGeom prst="rect">
            <a:avLst/>
          </a:prstGeom>
          <a:noFill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49"/>
          </a:p>
        </p:txBody>
      </p:sp>
      <p:sp>
        <p:nvSpPr>
          <p:cNvPr id="11" name="矩形 10"/>
          <p:cNvSpPr/>
          <p:nvPr/>
        </p:nvSpPr>
        <p:spPr>
          <a:xfrm>
            <a:off x="2542317" y="3105300"/>
            <a:ext cx="314632" cy="269749"/>
          </a:xfrm>
          <a:prstGeom prst="rect">
            <a:avLst/>
          </a:prstGeom>
          <a:noFill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49"/>
          </a:p>
        </p:txBody>
      </p:sp>
      <p:sp>
        <p:nvSpPr>
          <p:cNvPr id="12" name="矩形 11"/>
          <p:cNvSpPr/>
          <p:nvPr/>
        </p:nvSpPr>
        <p:spPr>
          <a:xfrm>
            <a:off x="2504000" y="3515204"/>
            <a:ext cx="314632" cy="269749"/>
          </a:xfrm>
          <a:prstGeom prst="rect">
            <a:avLst/>
          </a:prstGeom>
          <a:noFill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49"/>
          </a:p>
        </p:txBody>
      </p:sp>
      <p:sp>
        <p:nvSpPr>
          <p:cNvPr id="13" name="矩形 12"/>
          <p:cNvSpPr/>
          <p:nvPr/>
        </p:nvSpPr>
        <p:spPr>
          <a:xfrm>
            <a:off x="2835981" y="3796242"/>
            <a:ext cx="220892" cy="226205"/>
          </a:xfrm>
          <a:prstGeom prst="rect">
            <a:avLst/>
          </a:prstGeom>
          <a:noFill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49"/>
          </a:p>
        </p:txBody>
      </p:sp>
      <p:sp>
        <p:nvSpPr>
          <p:cNvPr id="14" name="矩形 13"/>
          <p:cNvSpPr/>
          <p:nvPr/>
        </p:nvSpPr>
        <p:spPr>
          <a:xfrm>
            <a:off x="2809206" y="4066430"/>
            <a:ext cx="231432" cy="188384"/>
          </a:xfrm>
          <a:prstGeom prst="rect">
            <a:avLst/>
          </a:prstGeom>
          <a:noFill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49"/>
          </a:p>
        </p:txBody>
      </p:sp>
      <p:sp>
        <p:nvSpPr>
          <p:cNvPr id="15" name="矩形 14"/>
          <p:cNvSpPr/>
          <p:nvPr/>
        </p:nvSpPr>
        <p:spPr>
          <a:xfrm>
            <a:off x="2767605" y="4243966"/>
            <a:ext cx="446583" cy="199672"/>
          </a:xfrm>
          <a:prstGeom prst="rect">
            <a:avLst/>
          </a:prstGeom>
          <a:noFill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49"/>
          </a:p>
        </p:txBody>
      </p:sp>
      <p:sp>
        <p:nvSpPr>
          <p:cNvPr id="16" name="矩形 15"/>
          <p:cNvSpPr/>
          <p:nvPr/>
        </p:nvSpPr>
        <p:spPr>
          <a:xfrm>
            <a:off x="2776024" y="4665233"/>
            <a:ext cx="280848" cy="156053"/>
          </a:xfrm>
          <a:prstGeom prst="rect">
            <a:avLst/>
          </a:prstGeom>
          <a:noFill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49"/>
          </a:p>
        </p:txBody>
      </p:sp>
      <p:sp>
        <p:nvSpPr>
          <p:cNvPr id="17" name="矩形 16"/>
          <p:cNvSpPr/>
          <p:nvPr/>
        </p:nvSpPr>
        <p:spPr>
          <a:xfrm>
            <a:off x="2552858" y="5134578"/>
            <a:ext cx="265774" cy="182665"/>
          </a:xfrm>
          <a:prstGeom prst="rect">
            <a:avLst/>
          </a:prstGeom>
          <a:noFill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49"/>
          </a:p>
        </p:txBody>
      </p:sp>
      <p:sp>
        <p:nvSpPr>
          <p:cNvPr id="18" name="矩形 17"/>
          <p:cNvSpPr/>
          <p:nvPr/>
        </p:nvSpPr>
        <p:spPr>
          <a:xfrm>
            <a:off x="5057548" y="1712459"/>
            <a:ext cx="1078996" cy="259896"/>
          </a:xfrm>
          <a:prstGeom prst="rect">
            <a:avLst/>
          </a:prstGeom>
          <a:noFill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49"/>
          </a:p>
        </p:txBody>
      </p:sp>
      <p:sp>
        <p:nvSpPr>
          <p:cNvPr id="19" name="文本框 18"/>
          <p:cNvSpPr txBox="1"/>
          <p:nvPr/>
        </p:nvSpPr>
        <p:spPr>
          <a:xfrm>
            <a:off x="5041890" y="1233591"/>
            <a:ext cx="1031051" cy="299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49" dirty="0" err="1"/>
              <a:t>Family_size</a:t>
            </a:r>
            <a:endParaRPr lang="zh-CN" altLang="en-US" sz="1349" dirty="0"/>
          </a:p>
        </p:txBody>
      </p:sp>
      <p:sp>
        <p:nvSpPr>
          <p:cNvPr id="21" name="矩形 20"/>
          <p:cNvSpPr/>
          <p:nvPr/>
        </p:nvSpPr>
        <p:spPr>
          <a:xfrm>
            <a:off x="6352344" y="1972354"/>
            <a:ext cx="215799" cy="215800"/>
          </a:xfrm>
          <a:prstGeom prst="rect">
            <a:avLst/>
          </a:prstGeom>
          <a:noFill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49"/>
          </a:p>
        </p:txBody>
      </p:sp>
      <p:sp>
        <p:nvSpPr>
          <p:cNvPr id="22" name="矩形 21"/>
          <p:cNvSpPr/>
          <p:nvPr/>
        </p:nvSpPr>
        <p:spPr>
          <a:xfrm>
            <a:off x="6375276" y="2315441"/>
            <a:ext cx="215799" cy="215800"/>
          </a:xfrm>
          <a:prstGeom prst="rect">
            <a:avLst/>
          </a:prstGeom>
          <a:noFill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49"/>
          </a:p>
        </p:txBody>
      </p:sp>
      <p:sp>
        <p:nvSpPr>
          <p:cNvPr id="23" name="矩形 22"/>
          <p:cNvSpPr/>
          <p:nvPr/>
        </p:nvSpPr>
        <p:spPr>
          <a:xfrm>
            <a:off x="6343657" y="2693088"/>
            <a:ext cx="656084" cy="196415"/>
          </a:xfrm>
          <a:prstGeom prst="rect">
            <a:avLst/>
          </a:prstGeom>
          <a:noFill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49"/>
          </a:p>
        </p:txBody>
      </p:sp>
      <p:sp>
        <p:nvSpPr>
          <p:cNvPr id="25" name="矩形 24"/>
          <p:cNvSpPr/>
          <p:nvPr/>
        </p:nvSpPr>
        <p:spPr>
          <a:xfrm>
            <a:off x="7916888" y="2315440"/>
            <a:ext cx="161849" cy="181236"/>
          </a:xfrm>
          <a:prstGeom prst="rect">
            <a:avLst/>
          </a:prstGeom>
          <a:noFill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49"/>
          </a:p>
        </p:txBody>
      </p:sp>
      <p:sp>
        <p:nvSpPr>
          <p:cNvPr id="27" name="矩形 26"/>
          <p:cNvSpPr/>
          <p:nvPr/>
        </p:nvSpPr>
        <p:spPr>
          <a:xfrm>
            <a:off x="7879987" y="3240175"/>
            <a:ext cx="161849" cy="181236"/>
          </a:xfrm>
          <a:prstGeom prst="rect">
            <a:avLst/>
          </a:prstGeom>
          <a:noFill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49"/>
          </a:p>
        </p:txBody>
      </p:sp>
      <p:sp>
        <p:nvSpPr>
          <p:cNvPr id="28" name="矩形 27"/>
          <p:cNvSpPr/>
          <p:nvPr/>
        </p:nvSpPr>
        <p:spPr>
          <a:xfrm>
            <a:off x="7916888" y="4073578"/>
            <a:ext cx="161849" cy="181236"/>
          </a:xfrm>
          <a:prstGeom prst="rect">
            <a:avLst/>
          </a:prstGeom>
          <a:noFill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49"/>
          </a:p>
        </p:txBody>
      </p:sp>
      <p:sp>
        <p:nvSpPr>
          <p:cNvPr id="24" name="文本框 23"/>
          <p:cNvSpPr txBox="1"/>
          <p:nvPr/>
        </p:nvSpPr>
        <p:spPr>
          <a:xfrm>
            <a:off x="0" y="11680"/>
            <a:ext cx="9144000" cy="612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endParaRPr lang="zh-CN" altLang="en-US" dirty="0">
              <a:solidFill>
                <a:srgbClr val="002060"/>
              </a:solidFill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124931" y="38301"/>
            <a:ext cx="4737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思考</a:t>
            </a:r>
            <a:endParaRPr lang="zh-CN" altLang="en-US" sz="2400" b="1" dirty="0">
              <a:solidFill>
                <a:schemeClr val="bg1"/>
              </a:solidFill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0" y="6589611"/>
            <a:ext cx="9144000" cy="311358"/>
            <a:chOff x="0" y="6589599"/>
            <a:chExt cx="9144000" cy="311358"/>
          </a:xfrm>
        </p:grpSpPr>
        <p:sp>
          <p:nvSpPr>
            <p:cNvPr id="30" name="文本框 29"/>
            <p:cNvSpPr txBox="1"/>
            <p:nvPr/>
          </p:nvSpPr>
          <p:spPr>
            <a:xfrm>
              <a:off x="0" y="6606000"/>
              <a:ext cx="4572000" cy="252000"/>
            </a:xfrm>
            <a:prstGeom prst="rect">
              <a:avLst/>
            </a:prstGeom>
            <a:solidFill>
              <a:schemeClr val="tx1"/>
            </a:solidFill>
            <a:effectLst/>
          </p:spPr>
          <p:txBody>
            <a:bodyPr wrap="square" rtlCol="0">
              <a:spAutoFit/>
            </a:bodyPr>
            <a:lstStyle/>
            <a:p>
              <a:endParaRPr lang="zh-CN" altLang="en-US" dirty="0">
                <a:solidFill>
                  <a:srgbClr val="002060"/>
                </a:solidFill>
              </a:endParaRPr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4572000" y="6606000"/>
              <a:ext cx="4572000" cy="252000"/>
            </a:xfrm>
            <a:prstGeom prst="rect">
              <a:avLst/>
            </a:prstGeom>
            <a:solidFill>
              <a:srgbClr val="0070C0"/>
            </a:solidFill>
            <a:effectLst/>
          </p:spPr>
          <p:txBody>
            <a:bodyPr wrap="square" rtlCol="0">
              <a:spAutoFit/>
            </a:bodyPr>
            <a:lstStyle/>
            <a:p>
              <a:endParaRPr lang="zh-CN" altLang="en-US" dirty="0">
                <a:solidFill>
                  <a:srgbClr val="002060"/>
                </a:solidFill>
              </a:endParaRP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244367" y="6589599"/>
              <a:ext cx="4122057" cy="2846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500"/>
                </a:lnSpc>
              </a:pPr>
              <a:r>
                <a:rPr lang="en-US" altLang="zh-CN" sz="1400" dirty="0">
                  <a:solidFill>
                    <a:schemeClr val="bg1"/>
                  </a:solidFill>
                </a:rPr>
                <a:t>Bo Jin(DLUT)</a:t>
              </a: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4862031" y="6593180"/>
              <a:ext cx="41220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b="1" dirty="0">
                  <a:solidFill>
                    <a:schemeClr val="bg1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深度</a:t>
              </a:r>
              <a:r>
                <a:rPr lang="zh-CN" altLang="en-US" sz="1400" b="1" dirty="0" smtClean="0">
                  <a:solidFill>
                    <a:schemeClr val="bg1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学习进阶</a:t>
              </a:r>
              <a:endParaRPr lang="en-US" altLang="zh-CN" sz="14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29097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/>
      <p:bldP spid="21" grpId="0" animBg="1"/>
      <p:bldP spid="22" grpId="0" animBg="1"/>
      <p:bldP spid="23" grpId="0" animBg="1"/>
      <p:bldP spid="25" grpId="0" animBg="1"/>
      <p:bldP spid="27" grpId="0" animBg="1"/>
      <p:bldP spid="2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016" y="1864456"/>
            <a:ext cx="4970986" cy="399228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8553" y="2296055"/>
            <a:ext cx="4838354" cy="3136421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0" y="11680"/>
            <a:ext cx="9144000" cy="612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endParaRPr lang="zh-CN" altLang="en-US" dirty="0">
              <a:solidFill>
                <a:srgbClr val="002060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24931" y="38301"/>
            <a:ext cx="4737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1. </a:t>
            </a:r>
            <a:r>
              <a:rPr lang="zh-CN" altLang="en-US" sz="2400" b="1" dirty="0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首先从整体观察数据情况</a:t>
            </a:r>
            <a:endParaRPr lang="zh-CN" altLang="en-US" sz="2400" b="1" dirty="0">
              <a:solidFill>
                <a:schemeClr val="bg1"/>
              </a:solidFill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0" y="6589611"/>
            <a:ext cx="9144000" cy="311358"/>
            <a:chOff x="0" y="6589599"/>
            <a:chExt cx="9144000" cy="311358"/>
          </a:xfrm>
        </p:grpSpPr>
        <p:sp>
          <p:nvSpPr>
            <p:cNvPr id="10" name="文本框 9"/>
            <p:cNvSpPr txBox="1"/>
            <p:nvPr/>
          </p:nvSpPr>
          <p:spPr>
            <a:xfrm>
              <a:off x="0" y="6606000"/>
              <a:ext cx="4572000" cy="252000"/>
            </a:xfrm>
            <a:prstGeom prst="rect">
              <a:avLst/>
            </a:prstGeom>
            <a:solidFill>
              <a:schemeClr val="tx1"/>
            </a:solidFill>
            <a:effectLst/>
          </p:spPr>
          <p:txBody>
            <a:bodyPr wrap="square" rtlCol="0">
              <a:spAutoFit/>
            </a:bodyPr>
            <a:lstStyle/>
            <a:p>
              <a:endParaRPr lang="zh-CN" altLang="en-US" dirty="0">
                <a:solidFill>
                  <a:srgbClr val="002060"/>
                </a:solidFill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4572000" y="6606000"/>
              <a:ext cx="4572000" cy="252000"/>
            </a:xfrm>
            <a:prstGeom prst="rect">
              <a:avLst/>
            </a:prstGeom>
            <a:solidFill>
              <a:srgbClr val="0070C0"/>
            </a:solidFill>
            <a:effectLst/>
          </p:spPr>
          <p:txBody>
            <a:bodyPr wrap="square" rtlCol="0">
              <a:spAutoFit/>
            </a:bodyPr>
            <a:lstStyle/>
            <a:p>
              <a:endParaRPr lang="zh-CN" altLang="en-US" dirty="0">
                <a:solidFill>
                  <a:srgbClr val="002060"/>
                </a:solidFill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244367" y="6589599"/>
              <a:ext cx="4122057" cy="2846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500"/>
                </a:lnSpc>
              </a:pPr>
              <a:r>
                <a:rPr lang="en-US" altLang="zh-CN" sz="1400" dirty="0">
                  <a:solidFill>
                    <a:schemeClr val="bg1"/>
                  </a:solidFill>
                </a:rPr>
                <a:t>Bo Jin(DLUT)</a:t>
              </a: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4862031" y="6593180"/>
              <a:ext cx="41220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b="1" dirty="0">
                  <a:solidFill>
                    <a:schemeClr val="bg1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深度</a:t>
              </a:r>
              <a:r>
                <a:rPr lang="zh-CN" altLang="en-US" sz="1400" b="1" dirty="0" smtClean="0">
                  <a:solidFill>
                    <a:schemeClr val="bg1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学习进阶</a:t>
              </a:r>
              <a:endParaRPr lang="en-US" altLang="zh-CN" sz="14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66155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124931" y="915977"/>
            <a:ext cx="8229600" cy="3776956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我们可以看到数据中大概有以下这些字段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b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20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PassengerId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=&gt;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乘客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ID</a:t>
            </a:r>
            <a:b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Pclass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=&gt;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乘客舱级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(1/2/3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等舱位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b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Name =&gt;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乘客姓名</a:t>
            </a:r>
            <a:b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Sex =&gt;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性别</a:t>
            </a:r>
            <a:b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Age =&gt;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年龄</a:t>
            </a:r>
            <a:b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SibSp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=&gt;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堂兄弟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妹个数</a:t>
            </a:r>
            <a:b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Parch =&gt;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父母与小孩个数</a:t>
            </a:r>
            <a:b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Ticket =&gt;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船票信息</a:t>
            </a:r>
            <a:b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Fare =&gt;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票价</a:t>
            </a:r>
            <a:b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Cabin =&gt;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舱位编号</a:t>
            </a:r>
            <a:b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Embarked =&gt;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登船港口（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个港口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b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Survived =&gt;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幸存情况（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为幸存）</a:t>
            </a:r>
          </a:p>
        </p:txBody>
      </p:sp>
      <p:sp>
        <p:nvSpPr>
          <p:cNvPr id="4" name="矩形 3"/>
          <p:cNvSpPr/>
          <p:nvPr/>
        </p:nvSpPr>
        <p:spPr>
          <a:xfrm>
            <a:off x="4728017" y="2523939"/>
            <a:ext cx="4256071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其中，我们可以观察到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乘客舱级，性别，登船港口，幸存情况，堂兄妹个数、父母与小孩个数是离散属性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年龄，票价为连续值属性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乘客</a:t>
            </a:r>
            <a:r>
              <a:rPr lang="en-US" altLang="zh-CN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ID, </a:t>
            </a:r>
            <a:r>
              <a:rPr lang="zh-CN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乘客姓名，船票信息，舱位编号等属性具有唯一值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年龄、舱位编号 有缺失值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0" y="11680"/>
            <a:ext cx="9144000" cy="612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endParaRPr lang="zh-CN" altLang="en-US" dirty="0">
              <a:solidFill>
                <a:srgbClr val="002060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24931" y="38301"/>
            <a:ext cx="4737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1. </a:t>
            </a:r>
            <a:r>
              <a:rPr lang="zh-CN" altLang="en-US" sz="2400" b="1" dirty="0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首先从整体观察数据情况</a:t>
            </a:r>
            <a:endParaRPr lang="zh-CN" altLang="en-US" sz="2400" b="1" dirty="0">
              <a:solidFill>
                <a:schemeClr val="bg1"/>
              </a:solidFill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0" y="6589611"/>
            <a:ext cx="9144000" cy="311358"/>
            <a:chOff x="0" y="6589599"/>
            <a:chExt cx="9144000" cy="311358"/>
          </a:xfrm>
        </p:grpSpPr>
        <p:sp>
          <p:nvSpPr>
            <p:cNvPr id="9" name="文本框 8"/>
            <p:cNvSpPr txBox="1"/>
            <p:nvPr/>
          </p:nvSpPr>
          <p:spPr>
            <a:xfrm>
              <a:off x="0" y="6606000"/>
              <a:ext cx="4572000" cy="252000"/>
            </a:xfrm>
            <a:prstGeom prst="rect">
              <a:avLst/>
            </a:prstGeom>
            <a:solidFill>
              <a:schemeClr val="tx1"/>
            </a:solidFill>
            <a:effectLst/>
          </p:spPr>
          <p:txBody>
            <a:bodyPr wrap="square" rtlCol="0">
              <a:spAutoFit/>
            </a:bodyPr>
            <a:lstStyle/>
            <a:p>
              <a:endParaRPr lang="zh-CN" altLang="en-US" dirty="0">
                <a:solidFill>
                  <a:srgbClr val="002060"/>
                </a:solidFill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4572000" y="6606000"/>
              <a:ext cx="4572000" cy="252000"/>
            </a:xfrm>
            <a:prstGeom prst="rect">
              <a:avLst/>
            </a:prstGeom>
            <a:solidFill>
              <a:srgbClr val="0070C0"/>
            </a:solidFill>
            <a:effectLst/>
          </p:spPr>
          <p:txBody>
            <a:bodyPr wrap="square" rtlCol="0">
              <a:spAutoFit/>
            </a:bodyPr>
            <a:lstStyle/>
            <a:p>
              <a:endParaRPr lang="zh-CN" altLang="en-US" dirty="0">
                <a:solidFill>
                  <a:srgbClr val="002060"/>
                </a:solidFill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244367" y="6589599"/>
              <a:ext cx="4122057" cy="2846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500"/>
                </a:lnSpc>
              </a:pPr>
              <a:r>
                <a:rPr lang="en-US" altLang="zh-CN" sz="1400" dirty="0">
                  <a:solidFill>
                    <a:schemeClr val="bg1"/>
                  </a:solidFill>
                </a:rPr>
                <a:t>Bo Jin(DLUT)</a:t>
              </a: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4862031" y="6593180"/>
              <a:ext cx="41220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b="1" dirty="0">
                  <a:solidFill>
                    <a:schemeClr val="bg1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深度</a:t>
              </a:r>
              <a:r>
                <a:rPr lang="zh-CN" altLang="en-US" sz="1400" b="1" dirty="0" smtClean="0">
                  <a:solidFill>
                    <a:schemeClr val="bg1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学习进阶</a:t>
              </a:r>
              <a:endParaRPr lang="en-US" altLang="zh-CN" sz="14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99305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23074" y="1245179"/>
            <a:ext cx="7886700" cy="4351338"/>
          </a:xfrm>
        </p:spPr>
        <p:txBody>
          <a:bodyPr>
            <a:norm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可做数据分析的图标类型有：</a:t>
            </a:r>
          </a:p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线型图</a:t>
            </a:r>
          </a:p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柱形图</a:t>
            </a:r>
          </a:p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直方图</a:t>
            </a:r>
          </a:p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散点图</a:t>
            </a:r>
          </a:p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密度图</a:t>
            </a:r>
          </a:p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箱型图</a:t>
            </a:r>
            <a:b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305395" y="1944227"/>
            <a:ext cx="6157538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其中</a:t>
            </a:r>
            <a:r>
              <a:rPr lang="en-US" altLang="zh-CN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br>
              <a:rPr lang="en-US" altLang="zh-CN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endParaRPr lang="en-US" altLang="zh-CN" sz="2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离散属性，可用</a:t>
            </a:r>
            <a:r>
              <a:rPr lang="zh-CN" altLang="en-US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柱状图</a:t>
            </a:r>
            <a:r>
              <a:rPr lang="zh-CN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观察属性每种类别的分布情况</a:t>
            </a:r>
            <a:br>
              <a:rPr lang="zh-CN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endParaRPr lang="zh-CN" altLang="en-US" sz="2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年龄，票价为连续值属性，可用</a:t>
            </a:r>
            <a:r>
              <a:rPr lang="zh-CN" altLang="en-US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散点、线性或者密度图</a:t>
            </a:r>
            <a:r>
              <a:rPr lang="zh-CN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来描述分布情况</a:t>
            </a:r>
            <a:br>
              <a:rPr lang="zh-CN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endParaRPr lang="zh-CN" altLang="en-US" sz="2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堂兄妹个数、父母与小孩个数， 可试验</a:t>
            </a:r>
            <a:br>
              <a:rPr lang="zh-CN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endParaRPr lang="zh-CN" altLang="en-US" sz="2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乘客</a:t>
            </a:r>
            <a:r>
              <a:rPr lang="en-US" altLang="zh-CN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ID, </a:t>
            </a:r>
            <a:r>
              <a:rPr lang="zh-CN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乘客姓名，船票信息，舱位编号等信息，可找源数据观察数据特征，价值有待挖掘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0" y="11680"/>
            <a:ext cx="9144000" cy="612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endParaRPr lang="zh-CN" altLang="en-US" dirty="0">
              <a:solidFill>
                <a:srgbClr val="002060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24931" y="38301"/>
            <a:ext cx="4737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2. </a:t>
            </a:r>
            <a:r>
              <a:rPr lang="zh-CN" altLang="en-US" sz="2400" b="1" dirty="0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数据可视化，分析属性特征</a:t>
            </a:r>
            <a:endParaRPr lang="zh-CN" altLang="en-US" sz="2400" b="1" dirty="0">
              <a:solidFill>
                <a:schemeClr val="bg1"/>
              </a:solidFill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0" y="6589611"/>
            <a:ext cx="9144000" cy="311358"/>
            <a:chOff x="0" y="6589599"/>
            <a:chExt cx="9144000" cy="311358"/>
          </a:xfrm>
        </p:grpSpPr>
        <p:sp>
          <p:nvSpPr>
            <p:cNvPr id="8" name="文本框 7"/>
            <p:cNvSpPr txBox="1"/>
            <p:nvPr/>
          </p:nvSpPr>
          <p:spPr>
            <a:xfrm>
              <a:off x="0" y="6606000"/>
              <a:ext cx="4572000" cy="252000"/>
            </a:xfrm>
            <a:prstGeom prst="rect">
              <a:avLst/>
            </a:prstGeom>
            <a:solidFill>
              <a:schemeClr val="tx1"/>
            </a:solidFill>
            <a:effectLst/>
          </p:spPr>
          <p:txBody>
            <a:bodyPr wrap="square" rtlCol="0">
              <a:spAutoFit/>
            </a:bodyPr>
            <a:lstStyle/>
            <a:p>
              <a:endParaRPr lang="zh-CN" altLang="en-US" dirty="0">
                <a:solidFill>
                  <a:srgbClr val="002060"/>
                </a:solidFill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4572000" y="6606000"/>
              <a:ext cx="4572000" cy="252000"/>
            </a:xfrm>
            <a:prstGeom prst="rect">
              <a:avLst/>
            </a:prstGeom>
            <a:solidFill>
              <a:srgbClr val="0070C0"/>
            </a:solidFill>
            <a:effectLst/>
          </p:spPr>
          <p:txBody>
            <a:bodyPr wrap="square" rtlCol="0">
              <a:spAutoFit/>
            </a:bodyPr>
            <a:lstStyle/>
            <a:p>
              <a:endParaRPr lang="zh-CN" altLang="en-US" dirty="0">
                <a:solidFill>
                  <a:srgbClr val="002060"/>
                </a:solidFill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244367" y="6589599"/>
              <a:ext cx="4122057" cy="2846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500"/>
                </a:lnSpc>
              </a:pPr>
              <a:r>
                <a:rPr lang="en-US" altLang="zh-CN" sz="1400" dirty="0">
                  <a:solidFill>
                    <a:schemeClr val="bg1"/>
                  </a:solidFill>
                </a:rPr>
                <a:t>Bo Jin(DLUT)</a:t>
              </a: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4862031" y="6593180"/>
              <a:ext cx="41220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b="1" dirty="0">
                  <a:solidFill>
                    <a:schemeClr val="bg1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深度</a:t>
              </a:r>
              <a:r>
                <a:rPr lang="zh-CN" altLang="en-US" sz="1400" b="1" dirty="0" smtClean="0">
                  <a:solidFill>
                    <a:schemeClr val="bg1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学习进阶</a:t>
              </a:r>
              <a:endParaRPr lang="en-US" altLang="zh-CN" sz="14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7718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589" y="806315"/>
            <a:ext cx="4531783" cy="405964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5108" y="1276656"/>
            <a:ext cx="3614637" cy="2830384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156030" y="4878780"/>
            <a:ext cx="8924902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由上图可以得到以下信息：</a:t>
            </a:r>
          </a:p>
          <a:p>
            <a:pPr>
              <a:buFont typeface="+mj-lt"/>
              <a:buAutoNum type="arabicPeriod"/>
            </a:pPr>
            <a:r>
              <a:rPr lang="zh-CN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三个舱位人数： </a:t>
            </a:r>
            <a:r>
              <a:rPr lang="en-US" altLang="zh-CN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级 </a:t>
            </a:r>
            <a:r>
              <a:rPr lang="en-US" altLang="zh-CN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&gt; 1</a:t>
            </a:r>
            <a:r>
              <a:rPr lang="zh-CN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级 </a:t>
            </a:r>
            <a:r>
              <a:rPr lang="en-US" altLang="zh-CN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&gt; 2</a:t>
            </a:r>
            <a:r>
              <a:rPr lang="zh-CN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级 ，</a:t>
            </a:r>
            <a:r>
              <a:rPr lang="en-US" altLang="zh-CN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级的人数基本是其他两个舱级总和。</a:t>
            </a:r>
          </a:p>
          <a:p>
            <a:pPr>
              <a:buFont typeface="+mj-lt"/>
              <a:buAutoNum type="arabicPeriod"/>
            </a:pPr>
            <a:r>
              <a:rPr lang="zh-CN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获救人数大概只有</a:t>
            </a:r>
            <a:r>
              <a:rPr lang="en-US" altLang="zh-CN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30%</a:t>
            </a:r>
          </a:p>
          <a:p>
            <a:pPr>
              <a:buFont typeface="+mj-lt"/>
              <a:buAutoNum type="arabicPeriod"/>
            </a:pPr>
            <a:r>
              <a:rPr lang="zh-CN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乘客中男性比例大于女性</a:t>
            </a:r>
          </a:p>
          <a:p>
            <a:pPr>
              <a:buFont typeface="+mj-lt"/>
              <a:buAutoNum type="arabicPeriod"/>
            </a:pPr>
            <a:r>
              <a:rPr lang="zh-CN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三个登船港口人数：</a:t>
            </a:r>
            <a:r>
              <a:rPr lang="en-US" altLang="zh-CN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 &gt; C &gt; G ,</a:t>
            </a:r>
            <a:r>
              <a:rPr lang="zh-CN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其中</a:t>
            </a:r>
            <a:r>
              <a:rPr lang="en-US" altLang="zh-CN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 </a:t>
            </a:r>
            <a:r>
              <a:rPr lang="zh-CN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登船港口人数最多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0" y="11680"/>
            <a:ext cx="9144000" cy="612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endParaRPr lang="zh-CN" altLang="en-US" dirty="0">
              <a:solidFill>
                <a:srgbClr val="002060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24931" y="38301"/>
            <a:ext cx="4737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2. </a:t>
            </a:r>
            <a:r>
              <a:rPr lang="zh-CN" altLang="en-US" sz="2400" b="1" dirty="0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数据可视化，分析属性特征</a:t>
            </a:r>
            <a:endParaRPr lang="zh-CN" altLang="en-US" sz="2400" b="1" dirty="0">
              <a:solidFill>
                <a:schemeClr val="bg1"/>
              </a:solidFill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0" y="6589611"/>
            <a:ext cx="9144000" cy="311358"/>
            <a:chOff x="0" y="6589599"/>
            <a:chExt cx="9144000" cy="311358"/>
          </a:xfrm>
        </p:grpSpPr>
        <p:sp>
          <p:nvSpPr>
            <p:cNvPr id="12" name="文本框 11"/>
            <p:cNvSpPr txBox="1"/>
            <p:nvPr/>
          </p:nvSpPr>
          <p:spPr>
            <a:xfrm>
              <a:off x="0" y="6606000"/>
              <a:ext cx="4572000" cy="252000"/>
            </a:xfrm>
            <a:prstGeom prst="rect">
              <a:avLst/>
            </a:prstGeom>
            <a:solidFill>
              <a:schemeClr val="tx1"/>
            </a:solidFill>
            <a:effectLst/>
          </p:spPr>
          <p:txBody>
            <a:bodyPr wrap="square" rtlCol="0">
              <a:spAutoFit/>
            </a:bodyPr>
            <a:lstStyle/>
            <a:p>
              <a:endParaRPr lang="zh-CN" altLang="en-US" dirty="0">
                <a:solidFill>
                  <a:srgbClr val="002060"/>
                </a:solidFill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4572000" y="6606000"/>
              <a:ext cx="4572000" cy="252000"/>
            </a:xfrm>
            <a:prstGeom prst="rect">
              <a:avLst/>
            </a:prstGeom>
            <a:solidFill>
              <a:srgbClr val="0070C0"/>
            </a:solidFill>
            <a:effectLst/>
          </p:spPr>
          <p:txBody>
            <a:bodyPr wrap="square" rtlCol="0">
              <a:spAutoFit/>
            </a:bodyPr>
            <a:lstStyle/>
            <a:p>
              <a:endParaRPr lang="zh-CN" altLang="en-US" dirty="0">
                <a:solidFill>
                  <a:srgbClr val="002060"/>
                </a:solidFill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244367" y="6589599"/>
              <a:ext cx="4122057" cy="2846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500"/>
                </a:lnSpc>
              </a:pPr>
              <a:r>
                <a:rPr lang="en-US" altLang="zh-CN" sz="1400" dirty="0">
                  <a:solidFill>
                    <a:schemeClr val="bg1"/>
                  </a:solidFill>
                </a:rPr>
                <a:t>Bo Jin(DLUT)</a:t>
              </a: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4862031" y="6593180"/>
              <a:ext cx="41220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b="1" dirty="0">
                  <a:solidFill>
                    <a:schemeClr val="bg1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深度</a:t>
              </a:r>
              <a:r>
                <a:rPr lang="zh-CN" altLang="en-US" sz="1400" b="1" dirty="0" smtClean="0">
                  <a:solidFill>
                    <a:schemeClr val="bg1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学习进阶</a:t>
              </a:r>
              <a:endParaRPr lang="en-US" altLang="zh-CN" sz="14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22178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41186" y="1263936"/>
            <a:ext cx="7886700" cy="4351338"/>
          </a:xfrm>
        </p:spPr>
        <p:txBody>
          <a:bodyPr>
            <a:normAutofit/>
          </a:bodyPr>
          <a:lstStyle/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不同乘客等级的获救情况</a:t>
            </a:r>
          </a:p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如图可以看出乘客等级的获救概率为：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 &gt; 2 &gt; 3</a:t>
            </a:r>
          </a:p>
          <a:p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815" y="2673703"/>
            <a:ext cx="4795856" cy="3168339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0" y="11680"/>
            <a:ext cx="9144000" cy="612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endParaRPr lang="zh-CN" altLang="en-US" dirty="0">
              <a:solidFill>
                <a:srgbClr val="002060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24931" y="38301"/>
            <a:ext cx="51427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分析离散属性与最终目标值的关系</a:t>
            </a:r>
            <a:endParaRPr lang="zh-CN" altLang="en-US" sz="2400" b="1" dirty="0">
              <a:solidFill>
                <a:schemeClr val="bg1"/>
              </a:solidFill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0" y="6589611"/>
            <a:ext cx="9144000" cy="311358"/>
            <a:chOff x="0" y="6589599"/>
            <a:chExt cx="9144000" cy="311358"/>
          </a:xfrm>
        </p:grpSpPr>
        <p:sp>
          <p:nvSpPr>
            <p:cNvPr id="8" name="文本框 7"/>
            <p:cNvSpPr txBox="1"/>
            <p:nvPr/>
          </p:nvSpPr>
          <p:spPr>
            <a:xfrm>
              <a:off x="0" y="6606000"/>
              <a:ext cx="4572000" cy="252000"/>
            </a:xfrm>
            <a:prstGeom prst="rect">
              <a:avLst/>
            </a:prstGeom>
            <a:solidFill>
              <a:schemeClr val="tx1"/>
            </a:solidFill>
            <a:effectLst/>
          </p:spPr>
          <p:txBody>
            <a:bodyPr wrap="square" rtlCol="0">
              <a:spAutoFit/>
            </a:bodyPr>
            <a:lstStyle/>
            <a:p>
              <a:endParaRPr lang="zh-CN" altLang="en-US" dirty="0">
                <a:solidFill>
                  <a:srgbClr val="002060"/>
                </a:solidFill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4572000" y="6606000"/>
              <a:ext cx="4572000" cy="252000"/>
            </a:xfrm>
            <a:prstGeom prst="rect">
              <a:avLst/>
            </a:prstGeom>
            <a:solidFill>
              <a:srgbClr val="0070C0"/>
            </a:solidFill>
            <a:effectLst/>
          </p:spPr>
          <p:txBody>
            <a:bodyPr wrap="square" rtlCol="0">
              <a:spAutoFit/>
            </a:bodyPr>
            <a:lstStyle/>
            <a:p>
              <a:endParaRPr lang="zh-CN" altLang="en-US" dirty="0">
                <a:solidFill>
                  <a:srgbClr val="002060"/>
                </a:solidFill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244367" y="6589599"/>
              <a:ext cx="4122057" cy="2846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500"/>
                </a:lnSpc>
              </a:pPr>
              <a:r>
                <a:rPr lang="en-US" altLang="zh-CN" sz="1400" dirty="0">
                  <a:solidFill>
                    <a:schemeClr val="bg1"/>
                  </a:solidFill>
                </a:rPr>
                <a:t>Bo Jin(DLUT)</a:t>
              </a: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4862031" y="6593180"/>
              <a:ext cx="41220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b="1" dirty="0">
                  <a:solidFill>
                    <a:schemeClr val="bg1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深度</a:t>
              </a:r>
              <a:r>
                <a:rPr lang="zh-CN" altLang="en-US" sz="1400" b="1" dirty="0" smtClean="0">
                  <a:solidFill>
                    <a:schemeClr val="bg1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学习进阶</a:t>
              </a:r>
              <a:endParaRPr lang="en-US" altLang="zh-CN" sz="14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06191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903274"/>
            <a:ext cx="7886700" cy="4351338"/>
          </a:xfrm>
        </p:spPr>
        <p:txBody>
          <a:bodyPr>
            <a:normAutofit/>
          </a:bodyPr>
          <a:lstStyle/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不同性别的获救情况</a:t>
            </a:r>
          </a:p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如图可以看到女性的获救概率比男性的获救概率要高</a:t>
            </a:r>
          </a:p>
          <a:p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966" y="2517568"/>
            <a:ext cx="5075909" cy="3469504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0" y="11680"/>
            <a:ext cx="9144000" cy="612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endParaRPr lang="zh-CN" altLang="en-US" dirty="0">
              <a:solidFill>
                <a:srgbClr val="002060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24931" y="38301"/>
            <a:ext cx="53773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分析离散属性与最终目标值的关系</a:t>
            </a:r>
            <a:endParaRPr lang="zh-CN" altLang="en-US" sz="2400" b="1" dirty="0">
              <a:solidFill>
                <a:schemeClr val="bg1"/>
              </a:solidFill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0" y="6589611"/>
            <a:ext cx="9144000" cy="311358"/>
            <a:chOff x="0" y="6589599"/>
            <a:chExt cx="9144000" cy="311358"/>
          </a:xfrm>
        </p:grpSpPr>
        <p:sp>
          <p:nvSpPr>
            <p:cNvPr id="9" name="文本框 8"/>
            <p:cNvSpPr txBox="1"/>
            <p:nvPr/>
          </p:nvSpPr>
          <p:spPr>
            <a:xfrm>
              <a:off x="0" y="6606000"/>
              <a:ext cx="4572000" cy="252000"/>
            </a:xfrm>
            <a:prstGeom prst="rect">
              <a:avLst/>
            </a:prstGeom>
            <a:solidFill>
              <a:schemeClr val="tx1"/>
            </a:solidFill>
            <a:effectLst/>
          </p:spPr>
          <p:txBody>
            <a:bodyPr wrap="square" rtlCol="0">
              <a:spAutoFit/>
            </a:bodyPr>
            <a:lstStyle/>
            <a:p>
              <a:endParaRPr lang="zh-CN" altLang="en-US" dirty="0">
                <a:solidFill>
                  <a:srgbClr val="002060"/>
                </a:solidFill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4572000" y="6606000"/>
              <a:ext cx="4572000" cy="252000"/>
            </a:xfrm>
            <a:prstGeom prst="rect">
              <a:avLst/>
            </a:prstGeom>
            <a:solidFill>
              <a:srgbClr val="0070C0"/>
            </a:solidFill>
            <a:effectLst/>
          </p:spPr>
          <p:txBody>
            <a:bodyPr wrap="square" rtlCol="0">
              <a:spAutoFit/>
            </a:bodyPr>
            <a:lstStyle/>
            <a:p>
              <a:endParaRPr lang="zh-CN" altLang="en-US" dirty="0">
                <a:solidFill>
                  <a:srgbClr val="002060"/>
                </a:solidFill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244367" y="6589599"/>
              <a:ext cx="4122057" cy="2846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500"/>
                </a:lnSpc>
              </a:pPr>
              <a:r>
                <a:rPr lang="en-US" altLang="zh-CN" sz="1400" dirty="0">
                  <a:solidFill>
                    <a:schemeClr val="bg1"/>
                  </a:solidFill>
                </a:rPr>
                <a:t>Bo Jin(DLUT)</a:t>
              </a: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4862031" y="6593180"/>
              <a:ext cx="41220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b="1" dirty="0">
                  <a:solidFill>
                    <a:schemeClr val="bg1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深度</a:t>
              </a:r>
              <a:r>
                <a:rPr lang="zh-CN" altLang="en-US" sz="1400" b="1" dirty="0" smtClean="0">
                  <a:solidFill>
                    <a:schemeClr val="bg1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学习进阶</a:t>
              </a:r>
              <a:endParaRPr lang="en-US" altLang="zh-CN" sz="14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35656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33234" y="1303025"/>
            <a:ext cx="7886700" cy="4351338"/>
          </a:xfrm>
        </p:spPr>
        <p:txBody>
          <a:bodyPr>
            <a:normAutofit/>
          </a:bodyPr>
          <a:lstStyle/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不同登船港口的情况</a:t>
            </a:r>
          </a:p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可以看出港口的获救情况：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C&gt;S&gt;Q</a:t>
            </a:r>
          </a:p>
          <a:p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966" y="2619754"/>
            <a:ext cx="4806160" cy="3183199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0" y="11680"/>
            <a:ext cx="9144000" cy="612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endParaRPr lang="zh-CN" altLang="en-US" dirty="0">
              <a:solidFill>
                <a:srgbClr val="002060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24931" y="38301"/>
            <a:ext cx="5552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分析离散属性与最终目标值的关系</a:t>
            </a:r>
            <a:endParaRPr lang="zh-CN" altLang="en-US" sz="2400" b="1" dirty="0">
              <a:solidFill>
                <a:schemeClr val="bg1"/>
              </a:solidFill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0" y="6589611"/>
            <a:ext cx="9144000" cy="311358"/>
            <a:chOff x="0" y="6589599"/>
            <a:chExt cx="9144000" cy="311358"/>
          </a:xfrm>
        </p:grpSpPr>
        <p:sp>
          <p:nvSpPr>
            <p:cNvPr id="8" name="文本框 7"/>
            <p:cNvSpPr txBox="1"/>
            <p:nvPr/>
          </p:nvSpPr>
          <p:spPr>
            <a:xfrm>
              <a:off x="0" y="6606000"/>
              <a:ext cx="4572000" cy="252000"/>
            </a:xfrm>
            <a:prstGeom prst="rect">
              <a:avLst/>
            </a:prstGeom>
            <a:solidFill>
              <a:schemeClr val="tx1"/>
            </a:solidFill>
            <a:effectLst/>
          </p:spPr>
          <p:txBody>
            <a:bodyPr wrap="square" rtlCol="0">
              <a:spAutoFit/>
            </a:bodyPr>
            <a:lstStyle/>
            <a:p>
              <a:endParaRPr lang="zh-CN" altLang="en-US" dirty="0">
                <a:solidFill>
                  <a:srgbClr val="002060"/>
                </a:solidFill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4572000" y="6606000"/>
              <a:ext cx="4572000" cy="252000"/>
            </a:xfrm>
            <a:prstGeom prst="rect">
              <a:avLst/>
            </a:prstGeom>
            <a:solidFill>
              <a:srgbClr val="0070C0"/>
            </a:solidFill>
            <a:effectLst/>
          </p:spPr>
          <p:txBody>
            <a:bodyPr wrap="square" rtlCol="0">
              <a:spAutoFit/>
            </a:bodyPr>
            <a:lstStyle/>
            <a:p>
              <a:endParaRPr lang="zh-CN" altLang="en-US" dirty="0">
                <a:solidFill>
                  <a:srgbClr val="002060"/>
                </a:solidFill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244367" y="6589599"/>
              <a:ext cx="4122057" cy="2846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500"/>
                </a:lnSpc>
              </a:pPr>
              <a:r>
                <a:rPr lang="en-US" altLang="zh-CN" sz="1400" dirty="0">
                  <a:solidFill>
                    <a:schemeClr val="bg1"/>
                  </a:solidFill>
                </a:rPr>
                <a:t>Bo Jin(DLUT)</a:t>
              </a: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4862031" y="6593180"/>
              <a:ext cx="41220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b="1" dirty="0">
                  <a:solidFill>
                    <a:schemeClr val="bg1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深度</a:t>
              </a:r>
              <a:r>
                <a:rPr lang="zh-CN" altLang="en-US" sz="1400" b="1" dirty="0" smtClean="0">
                  <a:solidFill>
                    <a:schemeClr val="bg1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学习进阶</a:t>
              </a:r>
              <a:endParaRPr lang="en-US" altLang="zh-CN" sz="14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02396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826184"/>
            <a:ext cx="7886700" cy="43513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一般用直方图、密度图 （两者反应的信息是相似的）</a:t>
            </a: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如图可以看出：乘客年龄的分布主要是集中在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20-40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岁之间，同时，票价集中在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0-50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之间，由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部分人消费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较高</a:t>
            </a:r>
          </a:p>
          <a:p>
            <a:pPr>
              <a:lnSpc>
                <a:spcPct val="150000"/>
              </a:lnSpc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930" y="3223457"/>
            <a:ext cx="6342159" cy="289510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4083" y="3261986"/>
            <a:ext cx="3647834" cy="2773274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0" y="11680"/>
            <a:ext cx="9144000" cy="612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endParaRPr lang="zh-CN" altLang="en-US" dirty="0">
              <a:solidFill>
                <a:srgbClr val="002060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24930" y="38301"/>
            <a:ext cx="72777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分析两个连续值 年龄和票价 本身属性的特征</a:t>
            </a:r>
            <a:endParaRPr lang="zh-CN" altLang="en-US" sz="2400" b="1" dirty="0">
              <a:solidFill>
                <a:schemeClr val="bg1"/>
              </a:solidFill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0" y="6589611"/>
            <a:ext cx="9144000" cy="311358"/>
            <a:chOff x="0" y="6589599"/>
            <a:chExt cx="9144000" cy="311358"/>
          </a:xfrm>
        </p:grpSpPr>
        <p:sp>
          <p:nvSpPr>
            <p:cNvPr id="10" name="文本框 9"/>
            <p:cNvSpPr txBox="1"/>
            <p:nvPr/>
          </p:nvSpPr>
          <p:spPr>
            <a:xfrm>
              <a:off x="0" y="6606000"/>
              <a:ext cx="4572000" cy="252000"/>
            </a:xfrm>
            <a:prstGeom prst="rect">
              <a:avLst/>
            </a:prstGeom>
            <a:solidFill>
              <a:schemeClr val="tx1"/>
            </a:solidFill>
            <a:effectLst/>
          </p:spPr>
          <p:txBody>
            <a:bodyPr wrap="square" rtlCol="0">
              <a:spAutoFit/>
            </a:bodyPr>
            <a:lstStyle/>
            <a:p>
              <a:endParaRPr lang="zh-CN" altLang="en-US" dirty="0">
                <a:solidFill>
                  <a:srgbClr val="002060"/>
                </a:solidFill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4572000" y="6606000"/>
              <a:ext cx="4572000" cy="252000"/>
            </a:xfrm>
            <a:prstGeom prst="rect">
              <a:avLst/>
            </a:prstGeom>
            <a:solidFill>
              <a:srgbClr val="0070C0"/>
            </a:solidFill>
            <a:effectLst/>
          </p:spPr>
          <p:txBody>
            <a:bodyPr wrap="square" rtlCol="0">
              <a:spAutoFit/>
            </a:bodyPr>
            <a:lstStyle/>
            <a:p>
              <a:endParaRPr lang="zh-CN" altLang="en-US" dirty="0">
                <a:solidFill>
                  <a:srgbClr val="002060"/>
                </a:solidFill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244367" y="6589599"/>
              <a:ext cx="4122057" cy="2846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500"/>
                </a:lnSpc>
              </a:pPr>
              <a:r>
                <a:rPr lang="en-US" altLang="zh-CN" sz="1400" dirty="0">
                  <a:solidFill>
                    <a:schemeClr val="bg1"/>
                  </a:solidFill>
                </a:rPr>
                <a:t>Bo Jin(DLUT)</a:t>
              </a: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4862031" y="6593180"/>
              <a:ext cx="41220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b="1" dirty="0">
                  <a:solidFill>
                    <a:schemeClr val="bg1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深度</a:t>
              </a:r>
              <a:r>
                <a:rPr lang="zh-CN" altLang="en-US" sz="1400" b="1" dirty="0" smtClean="0">
                  <a:solidFill>
                    <a:schemeClr val="bg1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学习进阶</a:t>
              </a:r>
              <a:endParaRPr lang="en-US" altLang="zh-CN" sz="14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2058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44367" y="988103"/>
            <a:ext cx="8416169" cy="3776956"/>
          </a:xfrm>
        </p:spPr>
        <p:txBody>
          <a:bodyPr>
            <a:norm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泰坦尼克号由位于北爱尔兰贝尔法斯特的哈兰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沃尔夫船厂兴建，是当时最大的客运轮船，由于其规模相当一艘现代航空母舰，因而号称“上帝也沉没不了的巨型邮轮”。在泰坦尼克号的处女航中，从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英国南安普敦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出发，途经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法国瑟堡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奥克特维尔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以及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爱尔兰昆士敦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，计划横渡大西洋前往美国纽约市。但因为人为错误，于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1912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14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日船上时间夜里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11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40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分撞上冰山；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小时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40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分钟后，即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15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日凌晨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分，船裂成两半后沉入大西洋，死亡人数超越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1500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人，堪称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世纪最大的海难事件，同时也是最广为人知的海难之一。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228" y="3505566"/>
            <a:ext cx="6778882" cy="254462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0" y="11680"/>
            <a:ext cx="9144000" cy="612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endParaRPr lang="zh-CN" altLang="en-US" dirty="0">
              <a:solidFill>
                <a:srgbClr val="002060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24931" y="38301"/>
            <a:ext cx="4737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登船地点</a:t>
            </a:r>
            <a:endParaRPr lang="zh-CN" altLang="en-US" sz="2400" b="1" dirty="0">
              <a:solidFill>
                <a:schemeClr val="bg1"/>
              </a:solidFill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0" y="6589611"/>
            <a:ext cx="9144000" cy="311358"/>
            <a:chOff x="0" y="6589599"/>
            <a:chExt cx="9144000" cy="311358"/>
          </a:xfrm>
        </p:grpSpPr>
        <p:sp>
          <p:nvSpPr>
            <p:cNvPr id="8" name="文本框 7"/>
            <p:cNvSpPr txBox="1"/>
            <p:nvPr/>
          </p:nvSpPr>
          <p:spPr>
            <a:xfrm>
              <a:off x="0" y="6606000"/>
              <a:ext cx="4572000" cy="252000"/>
            </a:xfrm>
            <a:prstGeom prst="rect">
              <a:avLst/>
            </a:prstGeom>
            <a:solidFill>
              <a:schemeClr val="tx1"/>
            </a:solidFill>
            <a:effectLst/>
          </p:spPr>
          <p:txBody>
            <a:bodyPr wrap="square" rtlCol="0">
              <a:spAutoFit/>
            </a:bodyPr>
            <a:lstStyle/>
            <a:p>
              <a:endParaRPr lang="zh-CN" altLang="en-US" dirty="0">
                <a:solidFill>
                  <a:srgbClr val="002060"/>
                </a:solidFill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4572000" y="6606000"/>
              <a:ext cx="4572000" cy="252000"/>
            </a:xfrm>
            <a:prstGeom prst="rect">
              <a:avLst/>
            </a:prstGeom>
            <a:solidFill>
              <a:srgbClr val="0070C0"/>
            </a:solidFill>
            <a:effectLst/>
          </p:spPr>
          <p:txBody>
            <a:bodyPr wrap="square" rtlCol="0">
              <a:spAutoFit/>
            </a:bodyPr>
            <a:lstStyle/>
            <a:p>
              <a:endParaRPr lang="zh-CN" altLang="en-US" dirty="0">
                <a:solidFill>
                  <a:srgbClr val="002060"/>
                </a:solidFill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244367" y="6589599"/>
              <a:ext cx="4122057" cy="2846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500"/>
                </a:lnSpc>
              </a:pPr>
              <a:r>
                <a:rPr lang="en-US" altLang="zh-CN" sz="1400" dirty="0">
                  <a:solidFill>
                    <a:schemeClr val="bg1"/>
                  </a:solidFill>
                </a:rPr>
                <a:t>Bo Jin(DLUT)</a:t>
              </a: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4862031" y="6593180"/>
              <a:ext cx="41220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b="1" dirty="0">
                  <a:solidFill>
                    <a:schemeClr val="bg1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深度</a:t>
              </a:r>
              <a:r>
                <a:rPr lang="zh-CN" altLang="en-US" sz="1400" b="1" dirty="0" smtClean="0">
                  <a:solidFill>
                    <a:schemeClr val="bg1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学习进阶</a:t>
              </a:r>
              <a:endParaRPr lang="en-US" altLang="zh-CN" sz="14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68399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80629" y="903274"/>
            <a:ext cx="7886700" cy="4351338"/>
          </a:xfrm>
        </p:spPr>
        <p:txBody>
          <a:bodyPr>
            <a:norm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可根据最终分类将数值分为几组，比较直方图或者密度图的差异</a:t>
            </a:r>
          </a:p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可用散点图、箱型图</a:t>
            </a:r>
          </a:p>
          <a:p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066" y="2651337"/>
            <a:ext cx="4519802" cy="304402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7492" y="2738456"/>
            <a:ext cx="4964442" cy="3278558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0" y="11680"/>
            <a:ext cx="9144000" cy="612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endParaRPr lang="zh-CN" altLang="en-US" dirty="0">
              <a:solidFill>
                <a:srgbClr val="002060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24931" y="38301"/>
            <a:ext cx="55841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两个连续值与最终获救情况的关系</a:t>
            </a:r>
            <a:endParaRPr lang="zh-CN" altLang="en-US" sz="2400" b="1" dirty="0">
              <a:solidFill>
                <a:schemeClr val="bg1"/>
              </a:solidFill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0" y="6589611"/>
            <a:ext cx="9144000" cy="311358"/>
            <a:chOff x="0" y="6589599"/>
            <a:chExt cx="9144000" cy="311358"/>
          </a:xfrm>
        </p:grpSpPr>
        <p:sp>
          <p:nvSpPr>
            <p:cNvPr id="10" name="文本框 9"/>
            <p:cNvSpPr txBox="1"/>
            <p:nvPr/>
          </p:nvSpPr>
          <p:spPr>
            <a:xfrm>
              <a:off x="0" y="6606000"/>
              <a:ext cx="4572000" cy="252000"/>
            </a:xfrm>
            <a:prstGeom prst="rect">
              <a:avLst/>
            </a:prstGeom>
            <a:solidFill>
              <a:schemeClr val="tx1"/>
            </a:solidFill>
            <a:effectLst/>
          </p:spPr>
          <p:txBody>
            <a:bodyPr wrap="square" rtlCol="0">
              <a:spAutoFit/>
            </a:bodyPr>
            <a:lstStyle/>
            <a:p>
              <a:endParaRPr lang="zh-CN" altLang="en-US" dirty="0">
                <a:solidFill>
                  <a:srgbClr val="002060"/>
                </a:solidFill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4572000" y="6606000"/>
              <a:ext cx="4572000" cy="252000"/>
            </a:xfrm>
            <a:prstGeom prst="rect">
              <a:avLst/>
            </a:prstGeom>
            <a:solidFill>
              <a:srgbClr val="0070C0"/>
            </a:solidFill>
            <a:effectLst/>
          </p:spPr>
          <p:txBody>
            <a:bodyPr wrap="square" rtlCol="0">
              <a:spAutoFit/>
            </a:bodyPr>
            <a:lstStyle/>
            <a:p>
              <a:endParaRPr lang="zh-CN" altLang="en-US" dirty="0">
                <a:solidFill>
                  <a:srgbClr val="002060"/>
                </a:solidFill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244367" y="6589599"/>
              <a:ext cx="4122057" cy="2846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500"/>
                </a:lnSpc>
              </a:pPr>
              <a:r>
                <a:rPr lang="en-US" altLang="zh-CN" sz="1400" dirty="0">
                  <a:solidFill>
                    <a:schemeClr val="bg1"/>
                  </a:solidFill>
                </a:rPr>
                <a:t>Bo Jin(DLUT)</a:t>
              </a: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4862031" y="6593180"/>
              <a:ext cx="41220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b="1" dirty="0">
                  <a:solidFill>
                    <a:schemeClr val="bg1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深度</a:t>
              </a:r>
              <a:r>
                <a:rPr lang="zh-CN" altLang="en-US" sz="1400" b="1" dirty="0" smtClean="0">
                  <a:solidFill>
                    <a:schemeClr val="bg1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学习进阶</a:t>
              </a:r>
              <a:endParaRPr lang="en-US" altLang="zh-CN" sz="14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12749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985962"/>
            <a:ext cx="7886700" cy="5191001"/>
          </a:xfrm>
        </p:spPr>
        <p:txBody>
          <a:bodyPr>
            <a:norm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首先看看有重要影响的因素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舱级，分别与年龄、票价、港口的关系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066" y="2329733"/>
            <a:ext cx="4793028" cy="334488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9674" y="2329733"/>
            <a:ext cx="4899787" cy="339216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0" y="11680"/>
            <a:ext cx="9144000" cy="612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endParaRPr lang="zh-CN" altLang="en-US" dirty="0">
              <a:solidFill>
                <a:srgbClr val="002060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24930" y="38301"/>
            <a:ext cx="78343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接下来可以分析组合多个属性，得到有价值的信息</a:t>
            </a:r>
            <a:endParaRPr lang="zh-CN" altLang="en-US" sz="2400" b="1" dirty="0">
              <a:solidFill>
                <a:schemeClr val="bg1"/>
              </a:solidFill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0" y="6589611"/>
            <a:ext cx="9144000" cy="311358"/>
            <a:chOff x="0" y="6589599"/>
            <a:chExt cx="9144000" cy="311358"/>
          </a:xfrm>
        </p:grpSpPr>
        <p:sp>
          <p:nvSpPr>
            <p:cNvPr id="10" name="文本框 9"/>
            <p:cNvSpPr txBox="1"/>
            <p:nvPr/>
          </p:nvSpPr>
          <p:spPr>
            <a:xfrm>
              <a:off x="0" y="6606000"/>
              <a:ext cx="4572000" cy="252000"/>
            </a:xfrm>
            <a:prstGeom prst="rect">
              <a:avLst/>
            </a:prstGeom>
            <a:solidFill>
              <a:schemeClr val="tx1"/>
            </a:solidFill>
            <a:effectLst/>
          </p:spPr>
          <p:txBody>
            <a:bodyPr wrap="square" rtlCol="0">
              <a:spAutoFit/>
            </a:bodyPr>
            <a:lstStyle/>
            <a:p>
              <a:endParaRPr lang="zh-CN" altLang="en-US" dirty="0">
                <a:solidFill>
                  <a:srgbClr val="002060"/>
                </a:solidFill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4572000" y="6606000"/>
              <a:ext cx="4572000" cy="252000"/>
            </a:xfrm>
            <a:prstGeom prst="rect">
              <a:avLst/>
            </a:prstGeom>
            <a:solidFill>
              <a:srgbClr val="0070C0"/>
            </a:solidFill>
            <a:effectLst/>
          </p:spPr>
          <p:txBody>
            <a:bodyPr wrap="square" rtlCol="0">
              <a:spAutoFit/>
            </a:bodyPr>
            <a:lstStyle/>
            <a:p>
              <a:endParaRPr lang="zh-CN" altLang="en-US" dirty="0">
                <a:solidFill>
                  <a:srgbClr val="002060"/>
                </a:solidFill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244367" y="6589599"/>
              <a:ext cx="4122057" cy="2846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500"/>
                </a:lnSpc>
              </a:pPr>
              <a:r>
                <a:rPr lang="en-US" altLang="zh-CN" sz="1400" dirty="0">
                  <a:solidFill>
                    <a:schemeClr val="bg1"/>
                  </a:solidFill>
                </a:rPr>
                <a:t>Bo Jin(DLUT)</a:t>
              </a: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4862031" y="6593180"/>
              <a:ext cx="41220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b="1" dirty="0">
                  <a:solidFill>
                    <a:schemeClr val="bg1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深度</a:t>
              </a:r>
              <a:r>
                <a:rPr lang="zh-CN" altLang="en-US" sz="1400" b="1" dirty="0" smtClean="0">
                  <a:solidFill>
                    <a:schemeClr val="bg1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学习进阶</a:t>
              </a:r>
              <a:endParaRPr lang="en-US" altLang="zh-CN" sz="14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47988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086154"/>
            <a:ext cx="7886700" cy="4351338"/>
          </a:xfrm>
        </p:spPr>
        <p:txBody>
          <a:bodyPr>
            <a:norm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首先看看有重要影响的因素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舱级，分别与年龄、票价、港口的关系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259" y="2242104"/>
            <a:ext cx="4431741" cy="312955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2039" y="2242105"/>
            <a:ext cx="4477834" cy="3100599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0" y="11680"/>
            <a:ext cx="9144000" cy="612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endParaRPr lang="zh-CN" altLang="en-US" dirty="0">
              <a:solidFill>
                <a:srgbClr val="002060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24931" y="38301"/>
            <a:ext cx="77707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接下来可以分析组合多个属性，得到有价值的信息</a:t>
            </a:r>
            <a:endParaRPr lang="zh-CN" altLang="en-US" sz="2400" b="1" dirty="0">
              <a:solidFill>
                <a:schemeClr val="bg1"/>
              </a:solidFill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0" y="6589611"/>
            <a:ext cx="9144000" cy="311358"/>
            <a:chOff x="0" y="6589599"/>
            <a:chExt cx="9144000" cy="311358"/>
          </a:xfrm>
        </p:grpSpPr>
        <p:sp>
          <p:nvSpPr>
            <p:cNvPr id="10" name="文本框 9"/>
            <p:cNvSpPr txBox="1"/>
            <p:nvPr/>
          </p:nvSpPr>
          <p:spPr>
            <a:xfrm>
              <a:off x="0" y="6606000"/>
              <a:ext cx="4572000" cy="252000"/>
            </a:xfrm>
            <a:prstGeom prst="rect">
              <a:avLst/>
            </a:prstGeom>
            <a:solidFill>
              <a:schemeClr val="tx1"/>
            </a:solidFill>
            <a:effectLst/>
          </p:spPr>
          <p:txBody>
            <a:bodyPr wrap="square" rtlCol="0">
              <a:spAutoFit/>
            </a:bodyPr>
            <a:lstStyle/>
            <a:p>
              <a:endParaRPr lang="zh-CN" altLang="en-US" dirty="0">
                <a:solidFill>
                  <a:srgbClr val="002060"/>
                </a:solidFill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4572000" y="6606000"/>
              <a:ext cx="4572000" cy="252000"/>
            </a:xfrm>
            <a:prstGeom prst="rect">
              <a:avLst/>
            </a:prstGeom>
            <a:solidFill>
              <a:srgbClr val="0070C0"/>
            </a:solidFill>
            <a:effectLst/>
          </p:spPr>
          <p:txBody>
            <a:bodyPr wrap="square" rtlCol="0">
              <a:spAutoFit/>
            </a:bodyPr>
            <a:lstStyle/>
            <a:p>
              <a:endParaRPr lang="zh-CN" altLang="en-US" dirty="0">
                <a:solidFill>
                  <a:srgbClr val="002060"/>
                </a:solidFill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244367" y="6589599"/>
              <a:ext cx="4122057" cy="2846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500"/>
                </a:lnSpc>
              </a:pPr>
              <a:r>
                <a:rPr lang="en-US" altLang="zh-CN" sz="1400" dirty="0">
                  <a:solidFill>
                    <a:schemeClr val="bg1"/>
                  </a:solidFill>
                </a:rPr>
                <a:t>Bo Jin(DLUT)</a:t>
              </a: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4862031" y="6593180"/>
              <a:ext cx="41220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b="1" dirty="0">
                  <a:solidFill>
                    <a:schemeClr val="bg1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深度</a:t>
              </a:r>
              <a:r>
                <a:rPr lang="zh-CN" altLang="en-US" sz="1400" b="1" dirty="0" smtClean="0">
                  <a:solidFill>
                    <a:schemeClr val="bg1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学习进阶</a:t>
              </a:r>
              <a:endParaRPr lang="en-US" altLang="zh-CN" sz="14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04011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367" y="772303"/>
            <a:ext cx="6635692" cy="5342249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0" y="11680"/>
            <a:ext cx="9144000" cy="612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endParaRPr lang="zh-CN" altLang="en-US" dirty="0">
              <a:solidFill>
                <a:srgbClr val="002060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24930" y="38301"/>
            <a:ext cx="77150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接下来可以分析组合多个属性，得到有价值的信息</a:t>
            </a:r>
            <a:endParaRPr lang="zh-CN" altLang="en-US" sz="2400" b="1" dirty="0">
              <a:solidFill>
                <a:schemeClr val="bg1"/>
              </a:solidFill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0" y="6589611"/>
            <a:ext cx="9144000" cy="311358"/>
            <a:chOff x="0" y="6589599"/>
            <a:chExt cx="9144000" cy="311358"/>
          </a:xfrm>
        </p:grpSpPr>
        <p:sp>
          <p:nvSpPr>
            <p:cNvPr id="8" name="文本框 7"/>
            <p:cNvSpPr txBox="1"/>
            <p:nvPr/>
          </p:nvSpPr>
          <p:spPr>
            <a:xfrm>
              <a:off x="0" y="6606000"/>
              <a:ext cx="4572000" cy="252000"/>
            </a:xfrm>
            <a:prstGeom prst="rect">
              <a:avLst/>
            </a:prstGeom>
            <a:solidFill>
              <a:schemeClr val="tx1"/>
            </a:solidFill>
            <a:effectLst/>
          </p:spPr>
          <p:txBody>
            <a:bodyPr wrap="square" rtlCol="0">
              <a:spAutoFit/>
            </a:bodyPr>
            <a:lstStyle/>
            <a:p>
              <a:endParaRPr lang="zh-CN" altLang="en-US" dirty="0">
                <a:solidFill>
                  <a:srgbClr val="002060"/>
                </a:solidFill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4572000" y="6606000"/>
              <a:ext cx="4572000" cy="252000"/>
            </a:xfrm>
            <a:prstGeom prst="rect">
              <a:avLst/>
            </a:prstGeom>
            <a:solidFill>
              <a:srgbClr val="0070C0"/>
            </a:solidFill>
            <a:effectLst/>
          </p:spPr>
          <p:txBody>
            <a:bodyPr wrap="square" rtlCol="0">
              <a:spAutoFit/>
            </a:bodyPr>
            <a:lstStyle/>
            <a:p>
              <a:endParaRPr lang="zh-CN" altLang="en-US" dirty="0">
                <a:solidFill>
                  <a:srgbClr val="002060"/>
                </a:solidFill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244367" y="6589599"/>
              <a:ext cx="4122057" cy="2846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500"/>
                </a:lnSpc>
              </a:pPr>
              <a:r>
                <a:rPr lang="en-US" altLang="zh-CN" sz="1400" dirty="0">
                  <a:solidFill>
                    <a:schemeClr val="bg1"/>
                  </a:solidFill>
                </a:rPr>
                <a:t>Bo Jin(DLUT)</a:t>
              </a: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4862031" y="6593180"/>
              <a:ext cx="41220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b="1" dirty="0">
                  <a:solidFill>
                    <a:schemeClr val="bg1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深度</a:t>
              </a:r>
              <a:r>
                <a:rPr lang="zh-CN" altLang="en-US" sz="1400" b="1" dirty="0" smtClean="0">
                  <a:solidFill>
                    <a:schemeClr val="bg1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学习进阶</a:t>
              </a:r>
              <a:endParaRPr lang="en-US" altLang="zh-CN" sz="14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8896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367" y="841874"/>
            <a:ext cx="6645965" cy="5312436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0" y="11680"/>
            <a:ext cx="9144000" cy="612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endParaRPr lang="zh-CN" altLang="en-US" dirty="0">
              <a:solidFill>
                <a:srgbClr val="002060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24930" y="38301"/>
            <a:ext cx="76275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接下来可以分析组合多个属性，得到有价值的信息</a:t>
            </a:r>
            <a:endParaRPr lang="zh-CN" altLang="en-US" sz="2400" b="1" dirty="0">
              <a:solidFill>
                <a:schemeClr val="bg1"/>
              </a:solidFill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0" y="6589611"/>
            <a:ext cx="9144000" cy="311358"/>
            <a:chOff x="0" y="6589599"/>
            <a:chExt cx="9144000" cy="311358"/>
          </a:xfrm>
        </p:grpSpPr>
        <p:sp>
          <p:nvSpPr>
            <p:cNvPr id="7" name="文本框 6"/>
            <p:cNvSpPr txBox="1"/>
            <p:nvPr/>
          </p:nvSpPr>
          <p:spPr>
            <a:xfrm>
              <a:off x="0" y="6606000"/>
              <a:ext cx="4572000" cy="252000"/>
            </a:xfrm>
            <a:prstGeom prst="rect">
              <a:avLst/>
            </a:prstGeom>
            <a:solidFill>
              <a:schemeClr val="tx1"/>
            </a:solidFill>
            <a:effectLst/>
          </p:spPr>
          <p:txBody>
            <a:bodyPr wrap="square" rtlCol="0">
              <a:spAutoFit/>
            </a:bodyPr>
            <a:lstStyle/>
            <a:p>
              <a:endParaRPr lang="zh-CN" altLang="en-US" dirty="0">
                <a:solidFill>
                  <a:srgbClr val="002060"/>
                </a:solidFill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4572000" y="6606000"/>
              <a:ext cx="4572000" cy="252000"/>
            </a:xfrm>
            <a:prstGeom prst="rect">
              <a:avLst/>
            </a:prstGeom>
            <a:solidFill>
              <a:srgbClr val="0070C0"/>
            </a:solidFill>
            <a:effectLst/>
          </p:spPr>
          <p:txBody>
            <a:bodyPr wrap="square" rtlCol="0">
              <a:spAutoFit/>
            </a:bodyPr>
            <a:lstStyle/>
            <a:p>
              <a:endParaRPr lang="zh-CN" altLang="en-US" dirty="0">
                <a:solidFill>
                  <a:srgbClr val="002060"/>
                </a:solidFill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244367" y="6589599"/>
              <a:ext cx="4122057" cy="2846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500"/>
                </a:lnSpc>
              </a:pPr>
              <a:r>
                <a:rPr lang="en-US" altLang="zh-CN" sz="1400" dirty="0">
                  <a:solidFill>
                    <a:schemeClr val="bg1"/>
                  </a:solidFill>
                </a:rPr>
                <a:t>Bo Jin(DLUT)</a:t>
              </a: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4862031" y="6593180"/>
              <a:ext cx="41220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b="1" dirty="0">
                  <a:solidFill>
                    <a:schemeClr val="bg1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深度</a:t>
              </a:r>
              <a:r>
                <a:rPr lang="zh-CN" altLang="en-US" sz="1400" b="1" dirty="0" smtClean="0">
                  <a:solidFill>
                    <a:schemeClr val="bg1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学习进阶</a:t>
              </a:r>
              <a:endParaRPr lang="en-US" altLang="zh-CN" sz="14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69785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724" y="858058"/>
            <a:ext cx="7568067" cy="5383662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0" y="11680"/>
            <a:ext cx="9144000" cy="612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endParaRPr lang="zh-CN" altLang="en-US" dirty="0">
              <a:solidFill>
                <a:srgbClr val="002060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24931" y="38301"/>
            <a:ext cx="77468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接下来可以分析组合多个属性，得到有价值的信息</a:t>
            </a:r>
            <a:endParaRPr lang="zh-CN" altLang="en-US" sz="2400" b="1" dirty="0">
              <a:solidFill>
                <a:schemeClr val="bg1"/>
              </a:solidFill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0" y="6589611"/>
            <a:ext cx="9144000" cy="311358"/>
            <a:chOff x="0" y="6589599"/>
            <a:chExt cx="9144000" cy="311358"/>
          </a:xfrm>
        </p:grpSpPr>
        <p:sp>
          <p:nvSpPr>
            <p:cNvPr id="8" name="文本框 7"/>
            <p:cNvSpPr txBox="1"/>
            <p:nvPr/>
          </p:nvSpPr>
          <p:spPr>
            <a:xfrm>
              <a:off x="0" y="6606000"/>
              <a:ext cx="4572000" cy="252000"/>
            </a:xfrm>
            <a:prstGeom prst="rect">
              <a:avLst/>
            </a:prstGeom>
            <a:solidFill>
              <a:schemeClr val="tx1"/>
            </a:solidFill>
            <a:effectLst/>
          </p:spPr>
          <p:txBody>
            <a:bodyPr wrap="square" rtlCol="0">
              <a:spAutoFit/>
            </a:bodyPr>
            <a:lstStyle/>
            <a:p>
              <a:endParaRPr lang="zh-CN" altLang="en-US" dirty="0">
                <a:solidFill>
                  <a:srgbClr val="002060"/>
                </a:solidFill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4572000" y="6606000"/>
              <a:ext cx="4572000" cy="252000"/>
            </a:xfrm>
            <a:prstGeom prst="rect">
              <a:avLst/>
            </a:prstGeom>
            <a:solidFill>
              <a:srgbClr val="0070C0"/>
            </a:solidFill>
            <a:effectLst/>
          </p:spPr>
          <p:txBody>
            <a:bodyPr wrap="square" rtlCol="0">
              <a:spAutoFit/>
            </a:bodyPr>
            <a:lstStyle/>
            <a:p>
              <a:endParaRPr lang="zh-CN" altLang="en-US" dirty="0">
                <a:solidFill>
                  <a:srgbClr val="002060"/>
                </a:solidFill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244367" y="6589599"/>
              <a:ext cx="4122057" cy="2846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500"/>
                </a:lnSpc>
              </a:pPr>
              <a:r>
                <a:rPr lang="en-US" altLang="zh-CN" sz="1400" dirty="0">
                  <a:solidFill>
                    <a:schemeClr val="bg1"/>
                  </a:solidFill>
                </a:rPr>
                <a:t>Bo Jin(DLUT)</a:t>
              </a: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4862031" y="6593180"/>
              <a:ext cx="41220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b="1" dirty="0">
                  <a:solidFill>
                    <a:schemeClr val="bg1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深度</a:t>
              </a:r>
              <a:r>
                <a:rPr lang="zh-CN" altLang="en-US" sz="1400" b="1" dirty="0" smtClean="0">
                  <a:solidFill>
                    <a:schemeClr val="bg1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学习进阶</a:t>
              </a:r>
              <a:endParaRPr lang="en-US" altLang="zh-CN" sz="14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55202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125910"/>
            <a:ext cx="7886700" cy="4351338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通常遇到缺值的情况，我们会有几种常见的处理方式</a:t>
            </a:r>
            <a:b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如果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缺值的样比例极高，直接舍弃，因为作为特征可能反倒带入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noise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，影响结果</a:t>
            </a:r>
            <a:b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如果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缺值的样本适中，而该属性是离散值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比如说类目属性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，那就把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NaN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作为一个新类别，加到类别特征中</a:t>
            </a:r>
            <a:b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如果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缺值的样本适中，而该属性为连续值，有时候我们会考虑给定一个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step(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比如这里的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age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，我们可以考虑每隔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2/3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岁为一个步长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，然后把它离散化，之后把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NaN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作为一个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type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加到属性类目中。</a:t>
            </a:r>
            <a:b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有些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情况下，缺失的值个数并不是特别多，那我们也可以试着根据已有的值，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使用模型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拟合一下数据，补充上。</a:t>
            </a:r>
          </a:p>
          <a:p>
            <a:pPr>
              <a:lnSpc>
                <a:spcPct val="150000"/>
              </a:lnSpc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0" y="11680"/>
            <a:ext cx="9144000" cy="612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endParaRPr lang="zh-CN" altLang="en-US" dirty="0">
              <a:solidFill>
                <a:srgbClr val="002060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24931" y="38301"/>
            <a:ext cx="4737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3.</a:t>
            </a:r>
            <a:r>
              <a:rPr lang="zh-CN" altLang="en-US" sz="2400" b="1" dirty="0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缺失值处理</a:t>
            </a:r>
            <a:endParaRPr lang="zh-CN" altLang="en-US" sz="2400" b="1" dirty="0">
              <a:solidFill>
                <a:schemeClr val="bg1"/>
              </a:solidFill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0" y="6589611"/>
            <a:ext cx="9144000" cy="311358"/>
            <a:chOff x="0" y="6589599"/>
            <a:chExt cx="9144000" cy="311358"/>
          </a:xfrm>
        </p:grpSpPr>
        <p:sp>
          <p:nvSpPr>
            <p:cNvPr id="7" name="文本框 6"/>
            <p:cNvSpPr txBox="1"/>
            <p:nvPr/>
          </p:nvSpPr>
          <p:spPr>
            <a:xfrm>
              <a:off x="0" y="6606000"/>
              <a:ext cx="4572000" cy="252000"/>
            </a:xfrm>
            <a:prstGeom prst="rect">
              <a:avLst/>
            </a:prstGeom>
            <a:solidFill>
              <a:schemeClr val="tx1"/>
            </a:solidFill>
            <a:effectLst/>
          </p:spPr>
          <p:txBody>
            <a:bodyPr wrap="square" rtlCol="0">
              <a:spAutoFit/>
            </a:bodyPr>
            <a:lstStyle/>
            <a:p>
              <a:endParaRPr lang="zh-CN" altLang="en-US" dirty="0">
                <a:solidFill>
                  <a:srgbClr val="002060"/>
                </a:solidFill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4572000" y="6606000"/>
              <a:ext cx="4572000" cy="252000"/>
            </a:xfrm>
            <a:prstGeom prst="rect">
              <a:avLst/>
            </a:prstGeom>
            <a:solidFill>
              <a:srgbClr val="0070C0"/>
            </a:solidFill>
            <a:effectLst/>
          </p:spPr>
          <p:txBody>
            <a:bodyPr wrap="square" rtlCol="0">
              <a:spAutoFit/>
            </a:bodyPr>
            <a:lstStyle/>
            <a:p>
              <a:endParaRPr lang="zh-CN" altLang="en-US" dirty="0">
                <a:solidFill>
                  <a:srgbClr val="002060"/>
                </a:solidFill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244367" y="6589599"/>
              <a:ext cx="4122057" cy="2846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500"/>
                </a:lnSpc>
              </a:pPr>
              <a:r>
                <a:rPr lang="en-US" altLang="zh-CN" sz="1400" dirty="0">
                  <a:solidFill>
                    <a:schemeClr val="bg1"/>
                  </a:solidFill>
                </a:rPr>
                <a:t>Bo Jin(DLUT)</a:t>
              </a: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4862031" y="6593180"/>
              <a:ext cx="41220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b="1" dirty="0">
                  <a:solidFill>
                    <a:schemeClr val="bg1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深度</a:t>
              </a:r>
              <a:r>
                <a:rPr lang="zh-CN" altLang="en-US" sz="1400" b="1" dirty="0" smtClean="0">
                  <a:solidFill>
                    <a:schemeClr val="bg1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学习进阶</a:t>
              </a:r>
              <a:endParaRPr lang="en-US" altLang="zh-CN" sz="14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93536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01541" y="1195080"/>
            <a:ext cx="8229600" cy="1456645"/>
          </a:xfrm>
        </p:spPr>
        <p:txBody>
          <a:bodyPr>
            <a:no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在第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步的源数据分析中，我们知道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Age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Cabin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有缺失值</a:t>
            </a:r>
            <a:b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其中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b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Cabin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字段缺失太多，暂时按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Cabin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有无数据，将这个属性处理成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Yes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No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两种类</a:t>
            </a:r>
            <a:b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Age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字段 通过模型拟合，补充数据</a:t>
            </a:r>
          </a:p>
          <a:p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016" y="3223126"/>
            <a:ext cx="8677761" cy="2319303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0" y="11680"/>
            <a:ext cx="9144000" cy="612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endParaRPr lang="zh-CN" altLang="en-US" dirty="0">
              <a:solidFill>
                <a:srgbClr val="002060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24931" y="38301"/>
            <a:ext cx="4737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3.</a:t>
            </a:r>
            <a:r>
              <a:rPr lang="zh-CN" altLang="en-US" sz="2400" b="1" dirty="0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缺失值处理</a:t>
            </a:r>
            <a:endParaRPr lang="zh-CN" altLang="en-US" sz="2400" b="1" dirty="0">
              <a:solidFill>
                <a:schemeClr val="bg1"/>
              </a:solidFill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0" y="6589611"/>
            <a:ext cx="9144000" cy="311358"/>
            <a:chOff x="0" y="6589599"/>
            <a:chExt cx="9144000" cy="311358"/>
          </a:xfrm>
        </p:grpSpPr>
        <p:sp>
          <p:nvSpPr>
            <p:cNvPr id="8" name="文本框 7"/>
            <p:cNvSpPr txBox="1"/>
            <p:nvPr/>
          </p:nvSpPr>
          <p:spPr>
            <a:xfrm>
              <a:off x="0" y="6606000"/>
              <a:ext cx="4572000" cy="252000"/>
            </a:xfrm>
            <a:prstGeom prst="rect">
              <a:avLst/>
            </a:prstGeom>
            <a:solidFill>
              <a:schemeClr val="tx1"/>
            </a:solidFill>
            <a:effectLst/>
          </p:spPr>
          <p:txBody>
            <a:bodyPr wrap="square" rtlCol="0">
              <a:spAutoFit/>
            </a:bodyPr>
            <a:lstStyle/>
            <a:p>
              <a:endParaRPr lang="zh-CN" altLang="en-US" dirty="0">
                <a:solidFill>
                  <a:srgbClr val="002060"/>
                </a:solidFill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4572000" y="6606000"/>
              <a:ext cx="4572000" cy="252000"/>
            </a:xfrm>
            <a:prstGeom prst="rect">
              <a:avLst/>
            </a:prstGeom>
            <a:solidFill>
              <a:srgbClr val="0070C0"/>
            </a:solidFill>
            <a:effectLst/>
          </p:spPr>
          <p:txBody>
            <a:bodyPr wrap="square" rtlCol="0">
              <a:spAutoFit/>
            </a:bodyPr>
            <a:lstStyle/>
            <a:p>
              <a:endParaRPr lang="zh-CN" altLang="en-US" dirty="0">
                <a:solidFill>
                  <a:srgbClr val="002060"/>
                </a:solidFill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244367" y="6589599"/>
              <a:ext cx="4122057" cy="2846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500"/>
                </a:lnSpc>
              </a:pPr>
              <a:r>
                <a:rPr lang="en-US" altLang="zh-CN" sz="1400" dirty="0">
                  <a:solidFill>
                    <a:schemeClr val="bg1"/>
                  </a:solidFill>
                </a:rPr>
                <a:t>Bo Jin(DLUT)</a:t>
              </a: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4862031" y="6593180"/>
              <a:ext cx="41220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b="1" dirty="0">
                  <a:solidFill>
                    <a:schemeClr val="bg1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深度</a:t>
              </a:r>
              <a:r>
                <a:rPr lang="zh-CN" altLang="en-US" sz="1400" b="1" dirty="0" smtClean="0">
                  <a:solidFill>
                    <a:schemeClr val="bg1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学习进阶</a:t>
              </a:r>
              <a:endParaRPr lang="en-US" altLang="zh-CN" sz="14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05544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815" y="783078"/>
            <a:ext cx="6803628" cy="5640947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0" y="11680"/>
            <a:ext cx="9144000" cy="612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endParaRPr lang="zh-CN" altLang="en-US" dirty="0">
              <a:solidFill>
                <a:srgbClr val="002060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24931" y="38301"/>
            <a:ext cx="4737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3.</a:t>
            </a:r>
            <a:r>
              <a:rPr lang="zh-CN" altLang="en-US" sz="2400" b="1" dirty="0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缺失值处理</a:t>
            </a:r>
            <a:endParaRPr lang="zh-CN" altLang="en-US" sz="2400" b="1" dirty="0">
              <a:solidFill>
                <a:schemeClr val="bg1"/>
              </a:solidFill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0" y="6589611"/>
            <a:ext cx="9144000" cy="311358"/>
            <a:chOff x="0" y="6589599"/>
            <a:chExt cx="9144000" cy="311358"/>
          </a:xfrm>
        </p:grpSpPr>
        <p:sp>
          <p:nvSpPr>
            <p:cNvPr id="8" name="文本框 7"/>
            <p:cNvSpPr txBox="1"/>
            <p:nvPr/>
          </p:nvSpPr>
          <p:spPr>
            <a:xfrm>
              <a:off x="0" y="6606000"/>
              <a:ext cx="4572000" cy="252000"/>
            </a:xfrm>
            <a:prstGeom prst="rect">
              <a:avLst/>
            </a:prstGeom>
            <a:solidFill>
              <a:schemeClr val="tx1"/>
            </a:solidFill>
            <a:effectLst/>
          </p:spPr>
          <p:txBody>
            <a:bodyPr wrap="square" rtlCol="0">
              <a:spAutoFit/>
            </a:bodyPr>
            <a:lstStyle/>
            <a:p>
              <a:endParaRPr lang="zh-CN" altLang="en-US" dirty="0">
                <a:solidFill>
                  <a:srgbClr val="002060"/>
                </a:solidFill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4572000" y="6606000"/>
              <a:ext cx="4572000" cy="252000"/>
            </a:xfrm>
            <a:prstGeom prst="rect">
              <a:avLst/>
            </a:prstGeom>
            <a:solidFill>
              <a:srgbClr val="0070C0"/>
            </a:solidFill>
            <a:effectLst/>
          </p:spPr>
          <p:txBody>
            <a:bodyPr wrap="square" rtlCol="0">
              <a:spAutoFit/>
            </a:bodyPr>
            <a:lstStyle/>
            <a:p>
              <a:endParaRPr lang="zh-CN" altLang="en-US" dirty="0">
                <a:solidFill>
                  <a:srgbClr val="002060"/>
                </a:solidFill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244367" y="6589599"/>
              <a:ext cx="4122057" cy="2846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500"/>
                </a:lnSpc>
              </a:pPr>
              <a:r>
                <a:rPr lang="en-US" altLang="zh-CN" sz="1400" dirty="0">
                  <a:solidFill>
                    <a:schemeClr val="bg1"/>
                  </a:solidFill>
                </a:rPr>
                <a:t>Bo Jin(DLUT)</a:t>
              </a: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4862031" y="6593180"/>
              <a:ext cx="41220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b="1" dirty="0">
                  <a:solidFill>
                    <a:schemeClr val="bg1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深度</a:t>
              </a:r>
              <a:r>
                <a:rPr lang="zh-CN" altLang="en-US" sz="1400" b="1" dirty="0" smtClean="0">
                  <a:solidFill>
                    <a:schemeClr val="bg1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学习进阶</a:t>
              </a:r>
              <a:endParaRPr lang="en-US" altLang="zh-CN" sz="14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02402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3589" y="1241054"/>
            <a:ext cx="8229600" cy="2373791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因为逻辑回归建模时，需要输入的特征都是数值型特征，我们通常会先对类目型的特征进行转化</a:t>
            </a:r>
            <a:b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当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类目型特征值 与数值大小有关联关系时，比如大小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S,M,L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，可以映射为数值型，比如分别映射为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b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当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类目型特征值 仅仅表示类别，没有大小关系，则需要使用 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因子化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/one-hot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编码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，使用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pandas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get_dummies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函数。</a:t>
            </a:r>
            <a:b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类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目型特征有：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Cabin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Embarked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Sex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Pclass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0" y="11680"/>
            <a:ext cx="9144000" cy="612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endParaRPr lang="zh-CN" altLang="en-US" dirty="0">
              <a:solidFill>
                <a:srgbClr val="002060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24931" y="38301"/>
            <a:ext cx="4737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4.</a:t>
            </a:r>
            <a:r>
              <a:rPr lang="zh-CN" altLang="en-US" sz="2400" b="1" dirty="0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类目型特征因子化</a:t>
            </a:r>
            <a:endParaRPr lang="zh-CN" altLang="en-US" sz="2400" b="1" dirty="0">
              <a:solidFill>
                <a:schemeClr val="bg1"/>
              </a:solidFill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0" y="6589611"/>
            <a:ext cx="9144000" cy="311358"/>
            <a:chOff x="0" y="6589599"/>
            <a:chExt cx="9144000" cy="311358"/>
          </a:xfrm>
        </p:grpSpPr>
        <p:sp>
          <p:nvSpPr>
            <p:cNvPr id="7" name="文本框 6"/>
            <p:cNvSpPr txBox="1"/>
            <p:nvPr/>
          </p:nvSpPr>
          <p:spPr>
            <a:xfrm>
              <a:off x="0" y="6606000"/>
              <a:ext cx="4572000" cy="252000"/>
            </a:xfrm>
            <a:prstGeom prst="rect">
              <a:avLst/>
            </a:prstGeom>
            <a:solidFill>
              <a:schemeClr val="tx1"/>
            </a:solidFill>
            <a:effectLst/>
          </p:spPr>
          <p:txBody>
            <a:bodyPr wrap="square" rtlCol="0">
              <a:spAutoFit/>
            </a:bodyPr>
            <a:lstStyle/>
            <a:p>
              <a:endParaRPr lang="zh-CN" altLang="en-US" dirty="0">
                <a:solidFill>
                  <a:srgbClr val="002060"/>
                </a:solidFill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4572000" y="6606000"/>
              <a:ext cx="4572000" cy="252000"/>
            </a:xfrm>
            <a:prstGeom prst="rect">
              <a:avLst/>
            </a:prstGeom>
            <a:solidFill>
              <a:srgbClr val="0070C0"/>
            </a:solidFill>
            <a:effectLst/>
          </p:spPr>
          <p:txBody>
            <a:bodyPr wrap="square" rtlCol="0">
              <a:spAutoFit/>
            </a:bodyPr>
            <a:lstStyle/>
            <a:p>
              <a:endParaRPr lang="zh-CN" altLang="en-US" dirty="0">
                <a:solidFill>
                  <a:srgbClr val="002060"/>
                </a:solidFill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244367" y="6589599"/>
              <a:ext cx="4122057" cy="2846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500"/>
                </a:lnSpc>
              </a:pPr>
              <a:r>
                <a:rPr lang="en-US" altLang="zh-CN" sz="1400" dirty="0">
                  <a:solidFill>
                    <a:schemeClr val="bg1"/>
                  </a:solidFill>
                </a:rPr>
                <a:t>Bo Jin(DLUT)</a:t>
              </a: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4862031" y="6593180"/>
              <a:ext cx="41220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b="1" dirty="0">
                  <a:solidFill>
                    <a:schemeClr val="bg1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深度</a:t>
              </a:r>
              <a:r>
                <a:rPr lang="zh-CN" altLang="en-US" sz="1400" b="1" dirty="0" smtClean="0">
                  <a:solidFill>
                    <a:schemeClr val="bg1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学习进阶</a:t>
              </a:r>
              <a:endParaRPr lang="en-US" altLang="zh-CN" sz="14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09953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6611" y="2242104"/>
            <a:ext cx="5512262" cy="2535641"/>
          </a:xfr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584" y="1810506"/>
            <a:ext cx="5502100" cy="3639521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0" y="11680"/>
            <a:ext cx="9144000" cy="612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endParaRPr lang="zh-CN" altLang="en-US" dirty="0">
              <a:solidFill>
                <a:srgbClr val="002060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24931" y="38301"/>
            <a:ext cx="4737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船票</a:t>
            </a:r>
            <a:endParaRPr lang="zh-CN" altLang="en-US" sz="2400" b="1" dirty="0">
              <a:solidFill>
                <a:schemeClr val="bg1"/>
              </a:solidFill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0" y="6589611"/>
            <a:ext cx="9144000" cy="311358"/>
            <a:chOff x="0" y="6589599"/>
            <a:chExt cx="9144000" cy="311358"/>
          </a:xfrm>
        </p:grpSpPr>
        <p:sp>
          <p:nvSpPr>
            <p:cNvPr id="8" name="文本框 7"/>
            <p:cNvSpPr txBox="1"/>
            <p:nvPr/>
          </p:nvSpPr>
          <p:spPr>
            <a:xfrm>
              <a:off x="0" y="6606000"/>
              <a:ext cx="4572000" cy="252000"/>
            </a:xfrm>
            <a:prstGeom prst="rect">
              <a:avLst/>
            </a:prstGeom>
            <a:solidFill>
              <a:schemeClr val="tx1"/>
            </a:solidFill>
            <a:effectLst/>
          </p:spPr>
          <p:txBody>
            <a:bodyPr wrap="square" rtlCol="0">
              <a:spAutoFit/>
            </a:bodyPr>
            <a:lstStyle/>
            <a:p>
              <a:endParaRPr lang="zh-CN" altLang="en-US" dirty="0">
                <a:solidFill>
                  <a:srgbClr val="002060"/>
                </a:solidFill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4572000" y="6606000"/>
              <a:ext cx="4572000" cy="252000"/>
            </a:xfrm>
            <a:prstGeom prst="rect">
              <a:avLst/>
            </a:prstGeom>
            <a:solidFill>
              <a:srgbClr val="0070C0"/>
            </a:solidFill>
            <a:effectLst/>
          </p:spPr>
          <p:txBody>
            <a:bodyPr wrap="square" rtlCol="0">
              <a:spAutoFit/>
            </a:bodyPr>
            <a:lstStyle/>
            <a:p>
              <a:endParaRPr lang="zh-CN" altLang="en-US" dirty="0">
                <a:solidFill>
                  <a:srgbClr val="002060"/>
                </a:solidFill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244367" y="6589599"/>
              <a:ext cx="4122057" cy="2846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500"/>
                </a:lnSpc>
              </a:pPr>
              <a:r>
                <a:rPr lang="en-US" altLang="zh-CN" sz="1400" dirty="0">
                  <a:solidFill>
                    <a:schemeClr val="bg1"/>
                  </a:solidFill>
                </a:rPr>
                <a:t>Bo Jin(DLUT)</a:t>
              </a: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4862031" y="6593180"/>
              <a:ext cx="41220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b="1" dirty="0">
                  <a:solidFill>
                    <a:schemeClr val="bg1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深度</a:t>
              </a:r>
              <a:r>
                <a:rPr lang="zh-CN" altLang="en-US" sz="1400" b="1" dirty="0" smtClean="0">
                  <a:solidFill>
                    <a:schemeClr val="bg1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学习进阶</a:t>
              </a:r>
              <a:endParaRPr lang="en-US" altLang="zh-CN" sz="14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96371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4930" y="1407284"/>
            <a:ext cx="8925141" cy="3697453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0" y="11680"/>
            <a:ext cx="9144000" cy="612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endParaRPr lang="zh-CN" altLang="en-US" dirty="0">
              <a:solidFill>
                <a:srgbClr val="002060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24931" y="38301"/>
            <a:ext cx="4737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4.</a:t>
            </a:r>
            <a:r>
              <a:rPr lang="zh-CN" altLang="en-US" sz="2400" b="1" dirty="0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类目型特征因子化</a:t>
            </a:r>
            <a:endParaRPr lang="zh-CN" altLang="en-US" sz="2400" b="1" dirty="0">
              <a:solidFill>
                <a:schemeClr val="bg1"/>
              </a:solidFill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0" y="6589611"/>
            <a:ext cx="9144000" cy="311358"/>
            <a:chOff x="0" y="6589599"/>
            <a:chExt cx="9144000" cy="311358"/>
          </a:xfrm>
        </p:grpSpPr>
        <p:sp>
          <p:nvSpPr>
            <p:cNvPr id="8" name="文本框 7"/>
            <p:cNvSpPr txBox="1"/>
            <p:nvPr/>
          </p:nvSpPr>
          <p:spPr>
            <a:xfrm>
              <a:off x="0" y="6606000"/>
              <a:ext cx="4572000" cy="252000"/>
            </a:xfrm>
            <a:prstGeom prst="rect">
              <a:avLst/>
            </a:prstGeom>
            <a:solidFill>
              <a:schemeClr val="tx1"/>
            </a:solidFill>
            <a:effectLst/>
          </p:spPr>
          <p:txBody>
            <a:bodyPr wrap="square" rtlCol="0">
              <a:spAutoFit/>
            </a:bodyPr>
            <a:lstStyle/>
            <a:p>
              <a:endParaRPr lang="zh-CN" altLang="en-US" dirty="0">
                <a:solidFill>
                  <a:srgbClr val="002060"/>
                </a:solidFill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4572000" y="6606000"/>
              <a:ext cx="4572000" cy="252000"/>
            </a:xfrm>
            <a:prstGeom prst="rect">
              <a:avLst/>
            </a:prstGeom>
            <a:solidFill>
              <a:srgbClr val="0070C0"/>
            </a:solidFill>
            <a:effectLst/>
          </p:spPr>
          <p:txBody>
            <a:bodyPr wrap="square" rtlCol="0">
              <a:spAutoFit/>
            </a:bodyPr>
            <a:lstStyle/>
            <a:p>
              <a:endParaRPr lang="zh-CN" altLang="en-US" dirty="0">
                <a:solidFill>
                  <a:srgbClr val="002060"/>
                </a:solidFill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244367" y="6589599"/>
              <a:ext cx="4122057" cy="2846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500"/>
                </a:lnSpc>
              </a:pPr>
              <a:r>
                <a:rPr lang="en-US" altLang="zh-CN" sz="1400" dirty="0">
                  <a:solidFill>
                    <a:schemeClr val="bg1"/>
                  </a:solidFill>
                </a:rPr>
                <a:t>Bo Jin(DLUT)</a:t>
              </a: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4862031" y="6593180"/>
              <a:ext cx="41220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b="1" dirty="0">
                  <a:solidFill>
                    <a:schemeClr val="bg1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深度</a:t>
              </a:r>
              <a:r>
                <a:rPr lang="zh-CN" altLang="en-US" sz="1400" b="1" dirty="0" smtClean="0">
                  <a:solidFill>
                    <a:schemeClr val="bg1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学习进阶</a:t>
              </a:r>
              <a:endParaRPr lang="en-US" altLang="zh-CN" sz="14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05259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41054"/>
            <a:ext cx="8229600" cy="2373791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对于量纲差异太大的数值型特征，我们需要将其标准化或归一化到一个范围，不然会对建模产生很大的影响（比如逻辑回归和梯度下降）</a:t>
            </a: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其中有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preprocessing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中的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MinMaxScaler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类、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MinMaxScaler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类、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Normalizer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类等</a:t>
            </a:r>
          </a:p>
          <a:p>
            <a:pPr>
              <a:lnSpc>
                <a:spcPct val="150000"/>
              </a:lnSpc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需要做 </a:t>
            </a:r>
            <a:r>
              <a:rPr lang="en-US" altLang="zh-CN" sz="20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scaleing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 特征有： 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Age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Fare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到这里，我们的数据预处理就结束了。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0" y="11680"/>
            <a:ext cx="9144000" cy="612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endParaRPr lang="zh-CN" altLang="en-US" dirty="0">
              <a:solidFill>
                <a:srgbClr val="002060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24931" y="38301"/>
            <a:ext cx="4737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5.</a:t>
            </a:r>
            <a:r>
              <a:rPr lang="zh-CN" altLang="en-US" sz="2400" b="1" dirty="0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标准化和归一化</a:t>
            </a:r>
            <a:endParaRPr lang="zh-CN" altLang="en-US" sz="2400" b="1" dirty="0">
              <a:solidFill>
                <a:schemeClr val="bg1"/>
              </a:solidFill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0" y="6589611"/>
            <a:ext cx="9144000" cy="311358"/>
            <a:chOff x="0" y="6589599"/>
            <a:chExt cx="9144000" cy="311358"/>
          </a:xfrm>
        </p:grpSpPr>
        <p:sp>
          <p:nvSpPr>
            <p:cNvPr id="7" name="文本框 6"/>
            <p:cNvSpPr txBox="1"/>
            <p:nvPr/>
          </p:nvSpPr>
          <p:spPr>
            <a:xfrm>
              <a:off x="0" y="6606000"/>
              <a:ext cx="4572000" cy="252000"/>
            </a:xfrm>
            <a:prstGeom prst="rect">
              <a:avLst/>
            </a:prstGeom>
            <a:solidFill>
              <a:schemeClr val="tx1"/>
            </a:solidFill>
            <a:effectLst/>
          </p:spPr>
          <p:txBody>
            <a:bodyPr wrap="square" rtlCol="0">
              <a:spAutoFit/>
            </a:bodyPr>
            <a:lstStyle/>
            <a:p>
              <a:endParaRPr lang="zh-CN" altLang="en-US" dirty="0">
                <a:solidFill>
                  <a:srgbClr val="002060"/>
                </a:solidFill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4572000" y="6606000"/>
              <a:ext cx="4572000" cy="252000"/>
            </a:xfrm>
            <a:prstGeom prst="rect">
              <a:avLst/>
            </a:prstGeom>
            <a:solidFill>
              <a:srgbClr val="0070C0"/>
            </a:solidFill>
            <a:effectLst/>
          </p:spPr>
          <p:txBody>
            <a:bodyPr wrap="square" rtlCol="0">
              <a:spAutoFit/>
            </a:bodyPr>
            <a:lstStyle/>
            <a:p>
              <a:endParaRPr lang="zh-CN" altLang="en-US" dirty="0">
                <a:solidFill>
                  <a:srgbClr val="002060"/>
                </a:solidFill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244367" y="6589599"/>
              <a:ext cx="4122057" cy="2846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500"/>
                </a:lnSpc>
              </a:pPr>
              <a:r>
                <a:rPr lang="en-US" altLang="zh-CN" sz="1400" dirty="0">
                  <a:solidFill>
                    <a:schemeClr val="bg1"/>
                  </a:solidFill>
                </a:rPr>
                <a:t>Bo Jin(DLUT)</a:t>
              </a: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4862031" y="6593180"/>
              <a:ext cx="41220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b="1" dirty="0">
                  <a:solidFill>
                    <a:schemeClr val="bg1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深度</a:t>
              </a:r>
              <a:r>
                <a:rPr lang="zh-CN" altLang="en-US" sz="1400" b="1" dirty="0" smtClean="0">
                  <a:solidFill>
                    <a:schemeClr val="bg1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学习进阶</a:t>
              </a:r>
              <a:endParaRPr lang="en-US" altLang="zh-CN" sz="14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90624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4367" y="915175"/>
            <a:ext cx="8188395" cy="51278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0" y="11680"/>
            <a:ext cx="9144000" cy="612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endParaRPr lang="zh-CN" altLang="en-US" dirty="0">
              <a:solidFill>
                <a:srgbClr val="002060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24931" y="38301"/>
            <a:ext cx="4737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5.</a:t>
            </a:r>
            <a:r>
              <a:rPr lang="zh-CN" altLang="en-US" sz="2400" b="1" dirty="0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标准化和归一化</a:t>
            </a:r>
            <a:endParaRPr lang="zh-CN" altLang="en-US" sz="2400" b="1" dirty="0">
              <a:solidFill>
                <a:schemeClr val="bg1"/>
              </a:solidFill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0" y="6589611"/>
            <a:ext cx="9144000" cy="311358"/>
            <a:chOff x="0" y="6589599"/>
            <a:chExt cx="9144000" cy="311358"/>
          </a:xfrm>
        </p:grpSpPr>
        <p:sp>
          <p:nvSpPr>
            <p:cNvPr id="8" name="文本框 7"/>
            <p:cNvSpPr txBox="1"/>
            <p:nvPr/>
          </p:nvSpPr>
          <p:spPr>
            <a:xfrm>
              <a:off x="0" y="6606000"/>
              <a:ext cx="4572000" cy="252000"/>
            </a:xfrm>
            <a:prstGeom prst="rect">
              <a:avLst/>
            </a:prstGeom>
            <a:solidFill>
              <a:schemeClr val="tx1"/>
            </a:solidFill>
            <a:effectLst/>
          </p:spPr>
          <p:txBody>
            <a:bodyPr wrap="square" rtlCol="0">
              <a:spAutoFit/>
            </a:bodyPr>
            <a:lstStyle/>
            <a:p>
              <a:endParaRPr lang="zh-CN" altLang="en-US" dirty="0">
                <a:solidFill>
                  <a:srgbClr val="002060"/>
                </a:solidFill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4572000" y="6606000"/>
              <a:ext cx="4572000" cy="252000"/>
            </a:xfrm>
            <a:prstGeom prst="rect">
              <a:avLst/>
            </a:prstGeom>
            <a:solidFill>
              <a:srgbClr val="0070C0"/>
            </a:solidFill>
            <a:effectLst/>
          </p:spPr>
          <p:txBody>
            <a:bodyPr wrap="square" rtlCol="0">
              <a:spAutoFit/>
            </a:bodyPr>
            <a:lstStyle/>
            <a:p>
              <a:endParaRPr lang="zh-CN" altLang="en-US" dirty="0">
                <a:solidFill>
                  <a:srgbClr val="002060"/>
                </a:solidFill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244367" y="6589599"/>
              <a:ext cx="4122057" cy="2846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500"/>
                </a:lnSpc>
              </a:pPr>
              <a:r>
                <a:rPr lang="en-US" altLang="zh-CN" sz="1400" dirty="0">
                  <a:solidFill>
                    <a:schemeClr val="bg1"/>
                  </a:solidFill>
                </a:rPr>
                <a:t>Bo Jin(DLUT)</a:t>
              </a: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4862031" y="6593180"/>
              <a:ext cx="41220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b="1" dirty="0">
                  <a:solidFill>
                    <a:schemeClr val="bg1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深度</a:t>
              </a:r>
              <a:r>
                <a:rPr lang="zh-CN" altLang="en-US" sz="1400" b="1" dirty="0" smtClean="0">
                  <a:solidFill>
                    <a:schemeClr val="bg1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学习进阶</a:t>
              </a:r>
              <a:endParaRPr lang="en-US" altLang="zh-CN" sz="14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41263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63916" y="969377"/>
            <a:ext cx="8229600" cy="2373791"/>
          </a:xfrm>
        </p:spPr>
        <p:txBody>
          <a:bodyPr>
            <a:norm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接下来，我们用逻辑回归算法将训练数据进行训练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模型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526" y="1461287"/>
            <a:ext cx="8476190" cy="4597607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0" y="11680"/>
            <a:ext cx="9144000" cy="612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endParaRPr lang="zh-CN" altLang="en-US" dirty="0">
              <a:solidFill>
                <a:srgbClr val="002060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24931" y="38301"/>
            <a:ext cx="4737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6.</a:t>
            </a:r>
            <a:r>
              <a:rPr lang="zh-CN" altLang="en-US" sz="2400" b="1" dirty="0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训练模型</a:t>
            </a:r>
            <a:endParaRPr lang="zh-CN" altLang="en-US" sz="2400" b="1" dirty="0">
              <a:solidFill>
                <a:schemeClr val="bg1"/>
              </a:solidFill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0" y="6589611"/>
            <a:ext cx="9144000" cy="311358"/>
            <a:chOff x="0" y="6589599"/>
            <a:chExt cx="9144000" cy="311358"/>
          </a:xfrm>
        </p:grpSpPr>
        <p:sp>
          <p:nvSpPr>
            <p:cNvPr id="8" name="文本框 7"/>
            <p:cNvSpPr txBox="1"/>
            <p:nvPr/>
          </p:nvSpPr>
          <p:spPr>
            <a:xfrm>
              <a:off x="0" y="6606000"/>
              <a:ext cx="4572000" cy="252000"/>
            </a:xfrm>
            <a:prstGeom prst="rect">
              <a:avLst/>
            </a:prstGeom>
            <a:solidFill>
              <a:schemeClr val="tx1"/>
            </a:solidFill>
            <a:effectLst/>
          </p:spPr>
          <p:txBody>
            <a:bodyPr wrap="square" rtlCol="0">
              <a:spAutoFit/>
            </a:bodyPr>
            <a:lstStyle/>
            <a:p>
              <a:endParaRPr lang="zh-CN" altLang="en-US" dirty="0">
                <a:solidFill>
                  <a:srgbClr val="002060"/>
                </a:solidFill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4572000" y="6606000"/>
              <a:ext cx="4572000" cy="252000"/>
            </a:xfrm>
            <a:prstGeom prst="rect">
              <a:avLst/>
            </a:prstGeom>
            <a:solidFill>
              <a:srgbClr val="0070C0"/>
            </a:solidFill>
            <a:effectLst/>
          </p:spPr>
          <p:txBody>
            <a:bodyPr wrap="square" rtlCol="0">
              <a:spAutoFit/>
            </a:bodyPr>
            <a:lstStyle/>
            <a:p>
              <a:endParaRPr lang="zh-CN" altLang="en-US" dirty="0">
                <a:solidFill>
                  <a:srgbClr val="002060"/>
                </a:solidFill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244367" y="6589599"/>
              <a:ext cx="4122057" cy="2846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500"/>
                </a:lnSpc>
              </a:pPr>
              <a:r>
                <a:rPr lang="en-US" altLang="zh-CN" sz="1400" dirty="0">
                  <a:solidFill>
                    <a:schemeClr val="bg1"/>
                  </a:solidFill>
                </a:rPr>
                <a:t>Bo Jin(DLUT)</a:t>
              </a: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4862031" y="6593180"/>
              <a:ext cx="41220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b="1" dirty="0">
                  <a:solidFill>
                    <a:schemeClr val="bg1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深度</a:t>
              </a:r>
              <a:r>
                <a:rPr lang="zh-CN" altLang="en-US" sz="1400" b="1" dirty="0" smtClean="0">
                  <a:solidFill>
                    <a:schemeClr val="bg1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学习进阶</a:t>
              </a:r>
              <a:endParaRPr lang="en-US" altLang="zh-CN" sz="14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58886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66942"/>
            <a:ext cx="8229600" cy="2373791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我们对测试数据 做训练数据相同的数据预处理，包括：</a:t>
            </a:r>
            <a:b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缺失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值填充：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Age,Cabin,Fare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b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类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目特征因子化： 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Pclass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Sex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Cabin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Embarked</a:t>
            </a:r>
            <a:b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归一化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Age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Fare</a:t>
            </a:r>
          </a:p>
          <a:p>
            <a:pPr>
              <a:lnSpc>
                <a:spcPct val="150000"/>
              </a:lnSpc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0" y="11680"/>
            <a:ext cx="9144000" cy="612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endParaRPr lang="zh-CN" altLang="en-US" dirty="0">
              <a:solidFill>
                <a:srgbClr val="002060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24931" y="38301"/>
            <a:ext cx="4737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7.</a:t>
            </a:r>
            <a:r>
              <a:rPr lang="zh-CN" altLang="en-US" sz="2400" b="1" dirty="0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测试模型</a:t>
            </a:r>
            <a:endParaRPr lang="zh-CN" altLang="en-US" sz="2400" b="1" dirty="0">
              <a:solidFill>
                <a:schemeClr val="bg1"/>
              </a:solidFill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0" y="6589611"/>
            <a:ext cx="9144000" cy="311358"/>
            <a:chOff x="0" y="6589599"/>
            <a:chExt cx="9144000" cy="311358"/>
          </a:xfrm>
        </p:grpSpPr>
        <p:sp>
          <p:nvSpPr>
            <p:cNvPr id="7" name="文本框 6"/>
            <p:cNvSpPr txBox="1"/>
            <p:nvPr/>
          </p:nvSpPr>
          <p:spPr>
            <a:xfrm>
              <a:off x="0" y="6606000"/>
              <a:ext cx="4572000" cy="252000"/>
            </a:xfrm>
            <a:prstGeom prst="rect">
              <a:avLst/>
            </a:prstGeom>
            <a:solidFill>
              <a:schemeClr val="tx1"/>
            </a:solidFill>
            <a:effectLst/>
          </p:spPr>
          <p:txBody>
            <a:bodyPr wrap="square" rtlCol="0">
              <a:spAutoFit/>
            </a:bodyPr>
            <a:lstStyle/>
            <a:p>
              <a:endParaRPr lang="zh-CN" altLang="en-US" dirty="0">
                <a:solidFill>
                  <a:srgbClr val="002060"/>
                </a:solidFill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4572000" y="6606000"/>
              <a:ext cx="4572000" cy="252000"/>
            </a:xfrm>
            <a:prstGeom prst="rect">
              <a:avLst/>
            </a:prstGeom>
            <a:solidFill>
              <a:srgbClr val="0070C0"/>
            </a:solidFill>
            <a:effectLst/>
          </p:spPr>
          <p:txBody>
            <a:bodyPr wrap="square" rtlCol="0">
              <a:spAutoFit/>
            </a:bodyPr>
            <a:lstStyle/>
            <a:p>
              <a:endParaRPr lang="zh-CN" altLang="en-US" dirty="0">
                <a:solidFill>
                  <a:srgbClr val="002060"/>
                </a:solidFill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244367" y="6589599"/>
              <a:ext cx="4122057" cy="2846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500"/>
                </a:lnSpc>
              </a:pPr>
              <a:r>
                <a:rPr lang="en-US" altLang="zh-CN" sz="1400" dirty="0">
                  <a:solidFill>
                    <a:schemeClr val="bg1"/>
                  </a:solidFill>
                </a:rPr>
                <a:t>Bo Jin(DLUT)</a:t>
              </a: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4862031" y="6593180"/>
              <a:ext cx="41220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b="1" dirty="0">
                  <a:solidFill>
                    <a:schemeClr val="bg1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深度</a:t>
              </a:r>
              <a:r>
                <a:rPr lang="zh-CN" altLang="en-US" sz="1400" b="1" dirty="0" smtClean="0">
                  <a:solidFill>
                    <a:schemeClr val="bg1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学习进阶</a:t>
              </a:r>
              <a:endParaRPr lang="en-US" altLang="zh-CN" sz="14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43478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4651" y="915175"/>
            <a:ext cx="6383634" cy="5270939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0" y="11680"/>
            <a:ext cx="9144000" cy="612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endParaRPr lang="zh-CN" altLang="en-US" dirty="0">
              <a:solidFill>
                <a:srgbClr val="002060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24931" y="38301"/>
            <a:ext cx="4737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7.</a:t>
            </a:r>
            <a:r>
              <a:rPr lang="zh-CN" altLang="en-US" sz="2400" b="1" dirty="0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测试模型</a:t>
            </a:r>
            <a:endParaRPr lang="zh-CN" altLang="en-US" sz="2400" b="1" dirty="0">
              <a:solidFill>
                <a:schemeClr val="bg1"/>
              </a:solidFill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0" y="6589611"/>
            <a:ext cx="9144000" cy="311358"/>
            <a:chOff x="0" y="6589599"/>
            <a:chExt cx="9144000" cy="311358"/>
          </a:xfrm>
        </p:grpSpPr>
        <p:sp>
          <p:nvSpPr>
            <p:cNvPr id="8" name="文本框 7"/>
            <p:cNvSpPr txBox="1"/>
            <p:nvPr/>
          </p:nvSpPr>
          <p:spPr>
            <a:xfrm>
              <a:off x="0" y="6606000"/>
              <a:ext cx="4572000" cy="252000"/>
            </a:xfrm>
            <a:prstGeom prst="rect">
              <a:avLst/>
            </a:prstGeom>
            <a:solidFill>
              <a:schemeClr val="tx1"/>
            </a:solidFill>
            <a:effectLst/>
          </p:spPr>
          <p:txBody>
            <a:bodyPr wrap="square" rtlCol="0">
              <a:spAutoFit/>
            </a:bodyPr>
            <a:lstStyle/>
            <a:p>
              <a:endParaRPr lang="zh-CN" altLang="en-US" dirty="0">
                <a:solidFill>
                  <a:srgbClr val="002060"/>
                </a:solidFill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4572000" y="6606000"/>
              <a:ext cx="4572000" cy="252000"/>
            </a:xfrm>
            <a:prstGeom prst="rect">
              <a:avLst/>
            </a:prstGeom>
            <a:solidFill>
              <a:srgbClr val="0070C0"/>
            </a:solidFill>
            <a:effectLst/>
          </p:spPr>
          <p:txBody>
            <a:bodyPr wrap="square" rtlCol="0">
              <a:spAutoFit/>
            </a:bodyPr>
            <a:lstStyle/>
            <a:p>
              <a:endParaRPr lang="zh-CN" altLang="en-US" dirty="0">
                <a:solidFill>
                  <a:srgbClr val="002060"/>
                </a:solidFill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244367" y="6589599"/>
              <a:ext cx="4122057" cy="2846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500"/>
                </a:lnSpc>
              </a:pPr>
              <a:r>
                <a:rPr lang="en-US" altLang="zh-CN" sz="1400" dirty="0">
                  <a:solidFill>
                    <a:schemeClr val="bg1"/>
                  </a:solidFill>
                </a:rPr>
                <a:t>Bo Jin(DLUT)</a:t>
              </a: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4862031" y="6593180"/>
              <a:ext cx="41220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b="1" dirty="0">
                  <a:solidFill>
                    <a:schemeClr val="bg1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深度</a:t>
              </a:r>
              <a:r>
                <a:rPr lang="zh-CN" altLang="en-US" sz="1400" b="1" dirty="0" smtClean="0">
                  <a:solidFill>
                    <a:schemeClr val="bg1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学习进阶</a:t>
              </a:r>
              <a:endParaRPr lang="en-US" altLang="zh-CN" sz="14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59813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10112"/>
            <a:ext cx="8229600" cy="2373791"/>
          </a:xfrm>
        </p:spPr>
        <p:txBody>
          <a:bodyPr>
            <a:norm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将测试数据 用训练数据训练出来的模型 进行预测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241631"/>
            <a:ext cx="4556129" cy="3777432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5591323" y="3278761"/>
            <a:ext cx="280525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把预测结果提交到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Kaggle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官网，得到准确率为：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0.76555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0" y="11680"/>
            <a:ext cx="9144000" cy="612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endParaRPr lang="zh-CN" altLang="en-US" dirty="0">
              <a:solidFill>
                <a:srgbClr val="002060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24931" y="38301"/>
            <a:ext cx="4737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7.</a:t>
            </a:r>
            <a:r>
              <a:rPr lang="zh-CN" altLang="en-US" sz="2400" b="1" dirty="0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测试模型</a:t>
            </a:r>
            <a:endParaRPr lang="zh-CN" altLang="en-US" sz="2400" b="1" dirty="0">
              <a:solidFill>
                <a:schemeClr val="bg1"/>
              </a:solidFill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0" y="6589611"/>
            <a:ext cx="9144000" cy="311358"/>
            <a:chOff x="0" y="6589599"/>
            <a:chExt cx="9144000" cy="311358"/>
          </a:xfrm>
        </p:grpSpPr>
        <p:sp>
          <p:nvSpPr>
            <p:cNvPr id="9" name="文本框 8"/>
            <p:cNvSpPr txBox="1"/>
            <p:nvPr/>
          </p:nvSpPr>
          <p:spPr>
            <a:xfrm>
              <a:off x="0" y="6606000"/>
              <a:ext cx="4572000" cy="252000"/>
            </a:xfrm>
            <a:prstGeom prst="rect">
              <a:avLst/>
            </a:prstGeom>
            <a:solidFill>
              <a:schemeClr val="tx1"/>
            </a:solidFill>
            <a:effectLst/>
          </p:spPr>
          <p:txBody>
            <a:bodyPr wrap="square" rtlCol="0">
              <a:spAutoFit/>
            </a:bodyPr>
            <a:lstStyle/>
            <a:p>
              <a:endParaRPr lang="zh-CN" altLang="en-US" dirty="0">
                <a:solidFill>
                  <a:srgbClr val="002060"/>
                </a:solidFill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4572000" y="6606000"/>
              <a:ext cx="4572000" cy="252000"/>
            </a:xfrm>
            <a:prstGeom prst="rect">
              <a:avLst/>
            </a:prstGeom>
            <a:solidFill>
              <a:srgbClr val="0070C0"/>
            </a:solidFill>
            <a:effectLst/>
          </p:spPr>
          <p:txBody>
            <a:bodyPr wrap="square" rtlCol="0">
              <a:spAutoFit/>
            </a:bodyPr>
            <a:lstStyle/>
            <a:p>
              <a:endParaRPr lang="zh-CN" altLang="en-US" dirty="0">
                <a:solidFill>
                  <a:srgbClr val="002060"/>
                </a:solidFill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244367" y="6589599"/>
              <a:ext cx="4122057" cy="2846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500"/>
                </a:lnSpc>
              </a:pPr>
              <a:r>
                <a:rPr lang="en-US" altLang="zh-CN" sz="1400" dirty="0">
                  <a:solidFill>
                    <a:schemeClr val="bg1"/>
                  </a:solidFill>
                </a:rPr>
                <a:t>Bo Jin(DLUT)</a:t>
              </a: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4862031" y="6593180"/>
              <a:ext cx="41220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b="1" dirty="0">
                  <a:solidFill>
                    <a:schemeClr val="bg1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深度</a:t>
              </a:r>
              <a:r>
                <a:rPr lang="zh-CN" altLang="en-US" sz="1400" b="1" dirty="0" smtClean="0">
                  <a:solidFill>
                    <a:schemeClr val="bg1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学习进阶</a:t>
              </a:r>
              <a:endParaRPr lang="en-US" altLang="zh-CN" sz="14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26619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内容占位符 3"/>
          <p:cNvGraphicFramePr>
            <a:graphicFrameLocks noGrp="1"/>
          </p:cNvGraphicFramePr>
          <p:nvPr>
            <p:ph idx="1"/>
            <p:extLst/>
          </p:nvPr>
        </p:nvGraphicFramePr>
        <p:xfrm>
          <a:off x="456725" y="1795140"/>
          <a:ext cx="8230551" cy="3288420"/>
        </p:xfrm>
        <a:graphic>
          <a:graphicData uri="http://schemas.openxmlformats.org/drawingml/2006/table">
            <a:tbl>
              <a:tblPr/>
              <a:tblGrid>
                <a:gridCol w="1175793">
                  <a:extLst>
                    <a:ext uri="{9D8B030D-6E8A-4147-A177-3AD203B41FA5}">
                      <a16:colId xmlns:a16="http://schemas.microsoft.com/office/drawing/2014/main" val="3320395799"/>
                    </a:ext>
                  </a:extLst>
                </a:gridCol>
                <a:gridCol w="1175793">
                  <a:extLst>
                    <a:ext uri="{9D8B030D-6E8A-4147-A177-3AD203B41FA5}">
                      <a16:colId xmlns:a16="http://schemas.microsoft.com/office/drawing/2014/main" val="988784557"/>
                    </a:ext>
                  </a:extLst>
                </a:gridCol>
                <a:gridCol w="1175793">
                  <a:extLst>
                    <a:ext uri="{9D8B030D-6E8A-4147-A177-3AD203B41FA5}">
                      <a16:colId xmlns:a16="http://schemas.microsoft.com/office/drawing/2014/main" val="1855031061"/>
                    </a:ext>
                  </a:extLst>
                </a:gridCol>
                <a:gridCol w="1175793">
                  <a:extLst>
                    <a:ext uri="{9D8B030D-6E8A-4147-A177-3AD203B41FA5}">
                      <a16:colId xmlns:a16="http://schemas.microsoft.com/office/drawing/2014/main" val="2363728341"/>
                    </a:ext>
                  </a:extLst>
                </a:gridCol>
                <a:gridCol w="1175793">
                  <a:extLst>
                    <a:ext uri="{9D8B030D-6E8A-4147-A177-3AD203B41FA5}">
                      <a16:colId xmlns:a16="http://schemas.microsoft.com/office/drawing/2014/main" val="1386454345"/>
                    </a:ext>
                  </a:extLst>
                </a:gridCol>
                <a:gridCol w="1175793">
                  <a:extLst>
                    <a:ext uri="{9D8B030D-6E8A-4147-A177-3AD203B41FA5}">
                      <a16:colId xmlns:a16="http://schemas.microsoft.com/office/drawing/2014/main" val="3086188069"/>
                    </a:ext>
                  </a:extLst>
                </a:gridCol>
                <a:gridCol w="1175793">
                  <a:extLst>
                    <a:ext uri="{9D8B030D-6E8A-4147-A177-3AD203B41FA5}">
                      <a16:colId xmlns:a16="http://schemas.microsoft.com/office/drawing/2014/main" val="3544141169"/>
                    </a:ext>
                  </a:extLst>
                </a:gridCol>
              </a:tblGrid>
              <a:tr h="27403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300" dirty="0">
                          <a:effectLst/>
                        </a:rPr>
                        <a:t>成员</a:t>
                      </a:r>
                    </a:p>
                  </a:txBody>
                  <a:tcPr marL="68509" marR="68509" marT="34254" marB="34254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300" dirty="0">
                          <a:effectLst/>
                        </a:rPr>
                        <a:t>成员级别</a:t>
                      </a:r>
                    </a:p>
                  </a:txBody>
                  <a:tcPr marL="68509" marR="68509" marT="34254" marB="34254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300">
                          <a:effectLst/>
                        </a:rPr>
                        <a:t>乘员总人数</a:t>
                      </a:r>
                    </a:p>
                  </a:txBody>
                  <a:tcPr marL="68509" marR="68509" marT="34254" marB="34254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300">
                          <a:effectLst/>
                        </a:rPr>
                        <a:t>获救比率</a:t>
                      </a:r>
                    </a:p>
                  </a:txBody>
                  <a:tcPr marL="68509" marR="68509" marT="34254" marB="34254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300">
                          <a:effectLst/>
                        </a:rPr>
                        <a:t>死亡比率</a:t>
                      </a:r>
                    </a:p>
                  </a:txBody>
                  <a:tcPr marL="68509" marR="68509" marT="34254" marB="34254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300">
                          <a:effectLst/>
                        </a:rPr>
                        <a:t>获救人数</a:t>
                      </a:r>
                    </a:p>
                  </a:txBody>
                  <a:tcPr marL="68509" marR="68509" marT="34254" marB="34254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300">
                          <a:effectLst/>
                        </a:rPr>
                        <a:t>死亡人数</a:t>
                      </a:r>
                    </a:p>
                  </a:txBody>
                  <a:tcPr marL="68509" marR="68509" marT="34254" marB="34254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C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7211516"/>
                  </a:ext>
                </a:extLst>
              </a:tr>
              <a:tr h="274035">
                <a:tc rowSpan="3">
                  <a:txBody>
                    <a:bodyPr/>
                    <a:lstStyle/>
                    <a:p>
                      <a:pPr algn="ctr"/>
                      <a:r>
                        <a:rPr lang="zh-CN" altLang="en-US" sz="1300">
                          <a:effectLst/>
                        </a:rPr>
                        <a:t>儿童</a:t>
                      </a:r>
                    </a:p>
                  </a:txBody>
                  <a:tcPr marL="68509" marR="68509" marT="34254" marB="34254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300" dirty="0">
                          <a:effectLst/>
                        </a:rPr>
                        <a:t>头等舱</a:t>
                      </a:r>
                    </a:p>
                  </a:txBody>
                  <a:tcPr marL="68509" marR="68509" marT="34254" marB="34254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dirty="0">
                          <a:effectLst/>
                        </a:rPr>
                        <a:t>6</a:t>
                      </a:r>
                    </a:p>
                  </a:txBody>
                  <a:tcPr marL="68509" marR="68509" marT="34254" marB="34254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>
                          <a:effectLst/>
                        </a:rPr>
                        <a:t>83%</a:t>
                      </a:r>
                    </a:p>
                  </a:txBody>
                  <a:tcPr marL="68509" marR="68509" marT="34254" marB="34254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>
                          <a:effectLst/>
                        </a:rPr>
                        <a:t>17%</a:t>
                      </a:r>
                    </a:p>
                  </a:txBody>
                  <a:tcPr marL="68509" marR="68509" marT="34254" marB="34254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>
                          <a:effectLst/>
                        </a:rPr>
                        <a:t>5</a:t>
                      </a:r>
                    </a:p>
                  </a:txBody>
                  <a:tcPr marL="68509" marR="68509" marT="34254" marB="34254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>
                          <a:effectLst/>
                        </a:rPr>
                        <a:t>1</a:t>
                      </a:r>
                    </a:p>
                  </a:txBody>
                  <a:tcPr marL="68509" marR="68509" marT="34254" marB="34254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1166209"/>
                  </a:ext>
                </a:extLst>
              </a:tr>
              <a:tr h="27403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300" dirty="0">
                          <a:effectLst/>
                        </a:rPr>
                        <a:t>二等舱</a:t>
                      </a:r>
                    </a:p>
                  </a:txBody>
                  <a:tcPr marL="68509" marR="68509" marT="34254" marB="34254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dirty="0">
                          <a:effectLst/>
                        </a:rPr>
                        <a:t>24</a:t>
                      </a:r>
                    </a:p>
                  </a:txBody>
                  <a:tcPr marL="68509" marR="68509" marT="34254" marB="34254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>
                          <a:effectLst/>
                        </a:rPr>
                        <a:t>100%</a:t>
                      </a:r>
                    </a:p>
                  </a:txBody>
                  <a:tcPr marL="68509" marR="68509" marT="34254" marB="34254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>
                          <a:effectLst/>
                        </a:rPr>
                        <a:t>0%</a:t>
                      </a:r>
                    </a:p>
                  </a:txBody>
                  <a:tcPr marL="68509" marR="68509" marT="34254" marB="34254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>
                          <a:effectLst/>
                        </a:rPr>
                        <a:t>24</a:t>
                      </a:r>
                    </a:p>
                  </a:txBody>
                  <a:tcPr marL="68509" marR="68509" marT="34254" marB="34254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>
                          <a:effectLst/>
                        </a:rPr>
                        <a:t>0</a:t>
                      </a:r>
                    </a:p>
                  </a:txBody>
                  <a:tcPr marL="68509" marR="68509" marT="34254" marB="34254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0190719"/>
                  </a:ext>
                </a:extLst>
              </a:tr>
              <a:tr h="27403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300">
                          <a:effectLst/>
                        </a:rPr>
                        <a:t>三等舱</a:t>
                      </a:r>
                    </a:p>
                  </a:txBody>
                  <a:tcPr marL="68509" marR="68509" marT="34254" marB="34254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dirty="0">
                          <a:effectLst/>
                        </a:rPr>
                        <a:t>79</a:t>
                      </a:r>
                    </a:p>
                  </a:txBody>
                  <a:tcPr marL="68509" marR="68509" marT="34254" marB="34254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dirty="0">
                          <a:effectLst/>
                        </a:rPr>
                        <a:t>34%</a:t>
                      </a:r>
                    </a:p>
                  </a:txBody>
                  <a:tcPr marL="68509" marR="68509" marT="34254" marB="34254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>
                          <a:effectLst/>
                        </a:rPr>
                        <a:t>66%</a:t>
                      </a:r>
                    </a:p>
                  </a:txBody>
                  <a:tcPr marL="68509" marR="68509" marT="34254" marB="34254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>
                          <a:effectLst/>
                        </a:rPr>
                        <a:t>27</a:t>
                      </a:r>
                    </a:p>
                  </a:txBody>
                  <a:tcPr marL="68509" marR="68509" marT="34254" marB="34254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>
                          <a:effectLst/>
                        </a:rPr>
                        <a:t>52</a:t>
                      </a:r>
                    </a:p>
                  </a:txBody>
                  <a:tcPr marL="68509" marR="68509" marT="34254" marB="34254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3747147"/>
                  </a:ext>
                </a:extLst>
              </a:tr>
              <a:tr h="274035">
                <a:tc rowSpan="4">
                  <a:txBody>
                    <a:bodyPr/>
                    <a:lstStyle/>
                    <a:p>
                      <a:pPr algn="ctr"/>
                      <a:r>
                        <a:rPr lang="zh-CN" altLang="en-US" sz="1300">
                          <a:effectLst/>
                        </a:rPr>
                        <a:t>女子</a:t>
                      </a:r>
                    </a:p>
                  </a:txBody>
                  <a:tcPr marL="68509" marR="68509" marT="34254" marB="34254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300">
                          <a:effectLst/>
                        </a:rPr>
                        <a:t>头等舱</a:t>
                      </a:r>
                    </a:p>
                  </a:txBody>
                  <a:tcPr marL="68509" marR="68509" marT="34254" marB="34254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dirty="0">
                          <a:effectLst/>
                        </a:rPr>
                        <a:t>144</a:t>
                      </a:r>
                    </a:p>
                  </a:txBody>
                  <a:tcPr marL="68509" marR="68509" marT="34254" marB="34254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dirty="0">
                          <a:effectLst/>
                        </a:rPr>
                        <a:t>97%</a:t>
                      </a:r>
                    </a:p>
                  </a:txBody>
                  <a:tcPr marL="68509" marR="68509" marT="34254" marB="34254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dirty="0">
                          <a:effectLst/>
                        </a:rPr>
                        <a:t>3%</a:t>
                      </a:r>
                    </a:p>
                  </a:txBody>
                  <a:tcPr marL="68509" marR="68509" marT="34254" marB="34254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>
                          <a:effectLst/>
                        </a:rPr>
                        <a:t>140</a:t>
                      </a:r>
                    </a:p>
                  </a:txBody>
                  <a:tcPr marL="68509" marR="68509" marT="34254" marB="34254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>
                          <a:effectLst/>
                        </a:rPr>
                        <a:t>4</a:t>
                      </a:r>
                    </a:p>
                  </a:txBody>
                  <a:tcPr marL="68509" marR="68509" marT="34254" marB="34254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015328"/>
                  </a:ext>
                </a:extLst>
              </a:tr>
              <a:tr h="27403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300">
                          <a:effectLst/>
                        </a:rPr>
                        <a:t>二等舱</a:t>
                      </a:r>
                    </a:p>
                  </a:txBody>
                  <a:tcPr marL="68509" marR="68509" marT="34254" marB="34254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>
                          <a:effectLst/>
                        </a:rPr>
                        <a:t>93</a:t>
                      </a:r>
                    </a:p>
                  </a:txBody>
                  <a:tcPr marL="68509" marR="68509" marT="34254" marB="34254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dirty="0">
                          <a:effectLst/>
                        </a:rPr>
                        <a:t>86%</a:t>
                      </a:r>
                    </a:p>
                  </a:txBody>
                  <a:tcPr marL="68509" marR="68509" marT="34254" marB="34254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dirty="0">
                          <a:effectLst/>
                        </a:rPr>
                        <a:t>14%</a:t>
                      </a:r>
                    </a:p>
                  </a:txBody>
                  <a:tcPr marL="68509" marR="68509" marT="34254" marB="34254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>
                          <a:effectLst/>
                        </a:rPr>
                        <a:t>80</a:t>
                      </a:r>
                    </a:p>
                  </a:txBody>
                  <a:tcPr marL="68509" marR="68509" marT="34254" marB="34254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>
                          <a:effectLst/>
                        </a:rPr>
                        <a:t>13</a:t>
                      </a:r>
                    </a:p>
                  </a:txBody>
                  <a:tcPr marL="68509" marR="68509" marT="34254" marB="34254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9398722"/>
                  </a:ext>
                </a:extLst>
              </a:tr>
              <a:tr h="27403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300">
                          <a:effectLst/>
                        </a:rPr>
                        <a:t>三等舱</a:t>
                      </a:r>
                    </a:p>
                  </a:txBody>
                  <a:tcPr marL="68509" marR="68509" marT="34254" marB="34254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>
                          <a:effectLst/>
                        </a:rPr>
                        <a:t>165</a:t>
                      </a:r>
                    </a:p>
                  </a:txBody>
                  <a:tcPr marL="68509" marR="68509" marT="34254" marB="34254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>
                          <a:effectLst/>
                        </a:rPr>
                        <a:t>46%</a:t>
                      </a:r>
                    </a:p>
                  </a:txBody>
                  <a:tcPr marL="68509" marR="68509" marT="34254" marB="34254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dirty="0">
                          <a:effectLst/>
                        </a:rPr>
                        <a:t>54%</a:t>
                      </a:r>
                    </a:p>
                  </a:txBody>
                  <a:tcPr marL="68509" marR="68509" marT="34254" marB="34254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dirty="0">
                          <a:effectLst/>
                        </a:rPr>
                        <a:t>76</a:t>
                      </a:r>
                    </a:p>
                  </a:txBody>
                  <a:tcPr marL="68509" marR="68509" marT="34254" marB="34254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>
                          <a:effectLst/>
                        </a:rPr>
                        <a:t>89</a:t>
                      </a:r>
                    </a:p>
                  </a:txBody>
                  <a:tcPr marL="68509" marR="68509" marT="34254" marB="34254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0669692"/>
                  </a:ext>
                </a:extLst>
              </a:tr>
              <a:tr h="27403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300">
                          <a:effectLst/>
                        </a:rPr>
                        <a:t>船员</a:t>
                      </a:r>
                    </a:p>
                  </a:txBody>
                  <a:tcPr marL="68509" marR="68509" marT="34254" marB="34254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>
                          <a:effectLst/>
                        </a:rPr>
                        <a:t>23</a:t>
                      </a:r>
                    </a:p>
                  </a:txBody>
                  <a:tcPr marL="68509" marR="68509" marT="34254" marB="34254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>
                          <a:effectLst/>
                        </a:rPr>
                        <a:t>87%</a:t>
                      </a:r>
                    </a:p>
                  </a:txBody>
                  <a:tcPr marL="68509" marR="68509" marT="34254" marB="34254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>
                          <a:effectLst/>
                        </a:rPr>
                        <a:t>13%</a:t>
                      </a:r>
                    </a:p>
                  </a:txBody>
                  <a:tcPr marL="68509" marR="68509" marT="34254" marB="34254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dirty="0">
                          <a:effectLst/>
                        </a:rPr>
                        <a:t>20</a:t>
                      </a:r>
                    </a:p>
                  </a:txBody>
                  <a:tcPr marL="68509" marR="68509" marT="34254" marB="34254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>
                          <a:effectLst/>
                        </a:rPr>
                        <a:t>3</a:t>
                      </a:r>
                    </a:p>
                  </a:txBody>
                  <a:tcPr marL="68509" marR="68509" marT="34254" marB="34254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9995969"/>
                  </a:ext>
                </a:extLst>
              </a:tr>
              <a:tr h="274035">
                <a:tc rowSpan="4">
                  <a:txBody>
                    <a:bodyPr/>
                    <a:lstStyle/>
                    <a:p>
                      <a:pPr algn="ctr"/>
                      <a:r>
                        <a:rPr lang="zh-CN" altLang="en-US" sz="1300">
                          <a:effectLst/>
                        </a:rPr>
                        <a:t>男子</a:t>
                      </a:r>
                    </a:p>
                  </a:txBody>
                  <a:tcPr marL="68509" marR="68509" marT="34254" marB="34254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300">
                          <a:effectLst/>
                        </a:rPr>
                        <a:t>头等舱</a:t>
                      </a:r>
                    </a:p>
                  </a:txBody>
                  <a:tcPr marL="68509" marR="68509" marT="34254" marB="34254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>
                          <a:effectLst/>
                        </a:rPr>
                        <a:t>175</a:t>
                      </a:r>
                    </a:p>
                  </a:txBody>
                  <a:tcPr marL="68509" marR="68509" marT="34254" marB="34254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>
                          <a:effectLst/>
                        </a:rPr>
                        <a:t>33%</a:t>
                      </a:r>
                    </a:p>
                  </a:txBody>
                  <a:tcPr marL="68509" marR="68509" marT="34254" marB="34254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>
                          <a:effectLst/>
                        </a:rPr>
                        <a:t>67%</a:t>
                      </a:r>
                    </a:p>
                  </a:txBody>
                  <a:tcPr marL="68509" marR="68509" marT="34254" marB="34254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dirty="0">
                          <a:effectLst/>
                        </a:rPr>
                        <a:t>57</a:t>
                      </a:r>
                    </a:p>
                  </a:txBody>
                  <a:tcPr marL="68509" marR="68509" marT="34254" marB="34254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dirty="0">
                          <a:effectLst/>
                        </a:rPr>
                        <a:t>118</a:t>
                      </a:r>
                    </a:p>
                  </a:txBody>
                  <a:tcPr marL="68509" marR="68509" marT="34254" marB="34254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02064526"/>
                  </a:ext>
                </a:extLst>
              </a:tr>
              <a:tr h="27403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300">
                          <a:effectLst/>
                        </a:rPr>
                        <a:t>二等舱</a:t>
                      </a:r>
                    </a:p>
                  </a:txBody>
                  <a:tcPr marL="68509" marR="68509" marT="34254" marB="34254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>
                          <a:effectLst/>
                        </a:rPr>
                        <a:t>168</a:t>
                      </a:r>
                    </a:p>
                  </a:txBody>
                  <a:tcPr marL="68509" marR="68509" marT="34254" marB="34254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>
                          <a:effectLst/>
                        </a:rPr>
                        <a:t>8%</a:t>
                      </a:r>
                    </a:p>
                  </a:txBody>
                  <a:tcPr marL="68509" marR="68509" marT="34254" marB="34254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>
                          <a:effectLst/>
                        </a:rPr>
                        <a:t>92%</a:t>
                      </a:r>
                    </a:p>
                  </a:txBody>
                  <a:tcPr marL="68509" marR="68509" marT="34254" marB="34254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dirty="0">
                          <a:effectLst/>
                        </a:rPr>
                        <a:t>14</a:t>
                      </a:r>
                    </a:p>
                  </a:txBody>
                  <a:tcPr marL="68509" marR="68509" marT="34254" marB="34254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dirty="0">
                          <a:effectLst/>
                        </a:rPr>
                        <a:t>154</a:t>
                      </a:r>
                    </a:p>
                  </a:txBody>
                  <a:tcPr marL="68509" marR="68509" marT="34254" marB="34254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2911517"/>
                  </a:ext>
                </a:extLst>
              </a:tr>
              <a:tr h="27403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300">
                          <a:effectLst/>
                        </a:rPr>
                        <a:t>三等舱</a:t>
                      </a:r>
                    </a:p>
                  </a:txBody>
                  <a:tcPr marL="68509" marR="68509" marT="34254" marB="34254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>
                          <a:effectLst/>
                        </a:rPr>
                        <a:t>462</a:t>
                      </a:r>
                    </a:p>
                  </a:txBody>
                  <a:tcPr marL="68509" marR="68509" marT="34254" marB="34254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>
                          <a:effectLst/>
                        </a:rPr>
                        <a:t>16%</a:t>
                      </a:r>
                    </a:p>
                  </a:txBody>
                  <a:tcPr marL="68509" marR="68509" marT="34254" marB="34254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>
                          <a:effectLst/>
                        </a:rPr>
                        <a:t>84%</a:t>
                      </a:r>
                    </a:p>
                  </a:txBody>
                  <a:tcPr marL="68509" marR="68509" marT="34254" marB="34254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dirty="0">
                          <a:effectLst/>
                        </a:rPr>
                        <a:t>75</a:t>
                      </a:r>
                    </a:p>
                  </a:txBody>
                  <a:tcPr marL="68509" marR="68509" marT="34254" marB="34254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dirty="0">
                          <a:effectLst/>
                        </a:rPr>
                        <a:t>387</a:t>
                      </a:r>
                    </a:p>
                  </a:txBody>
                  <a:tcPr marL="68509" marR="68509" marT="34254" marB="34254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0846291"/>
                  </a:ext>
                </a:extLst>
              </a:tr>
              <a:tr h="27403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300">
                          <a:effectLst/>
                        </a:rPr>
                        <a:t>船员</a:t>
                      </a:r>
                    </a:p>
                  </a:txBody>
                  <a:tcPr marL="68509" marR="68509" marT="34254" marB="34254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>
                          <a:effectLst/>
                        </a:rPr>
                        <a:t>885</a:t>
                      </a:r>
                    </a:p>
                  </a:txBody>
                  <a:tcPr marL="68509" marR="68509" marT="34254" marB="34254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>
                          <a:effectLst/>
                        </a:rPr>
                        <a:t>22%</a:t>
                      </a:r>
                    </a:p>
                  </a:txBody>
                  <a:tcPr marL="68509" marR="68509" marT="34254" marB="34254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>
                          <a:effectLst/>
                        </a:rPr>
                        <a:t>78%</a:t>
                      </a:r>
                    </a:p>
                  </a:txBody>
                  <a:tcPr marL="68509" marR="68509" marT="34254" marB="34254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>
                          <a:effectLst/>
                        </a:rPr>
                        <a:t>192</a:t>
                      </a:r>
                    </a:p>
                  </a:txBody>
                  <a:tcPr marL="68509" marR="68509" marT="34254" marB="34254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300" dirty="0">
                          <a:effectLst/>
                        </a:rPr>
                        <a:t>693</a:t>
                      </a:r>
                    </a:p>
                  </a:txBody>
                  <a:tcPr marL="68509" marR="68509" marT="34254" marB="34254" anchor="ctr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9852156"/>
                  </a:ext>
                </a:extLst>
              </a:tr>
            </a:tbl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0" y="11680"/>
            <a:ext cx="9144000" cy="612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endParaRPr lang="zh-CN" altLang="en-US" dirty="0">
              <a:solidFill>
                <a:srgbClr val="002060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24931" y="38301"/>
            <a:ext cx="4737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某新闻统计的存活率</a:t>
            </a:r>
            <a:endParaRPr lang="zh-CN" altLang="en-US" sz="2400" b="1" dirty="0">
              <a:solidFill>
                <a:schemeClr val="bg1"/>
              </a:solidFill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0" y="6589611"/>
            <a:ext cx="9144000" cy="311358"/>
            <a:chOff x="0" y="6589599"/>
            <a:chExt cx="9144000" cy="311358"/>
          </a:xfrm>
        </p:grpSpPr>
        <p:sp>
          <p:nvSpPr>
            <p:cNvPr id="8" name="文本框 7"/>
            <p:cNvSpPr txBox="1"/>
            <p:nvPr/>
          </p:nvSpPr>
          <p:spPr>
            <a:xfrm>
              <a:off x="0" y="6606000"/>
              <a:ext cx="4572000" cy="252000"/>
            </a:xfrm>
            <a:prstGeom prst="rect">
              <a:avLst/>
            </a:prstGeom>
            <a:solidFill>
              <a:schemeClr val="tx1"/>
            </a:solidFill>
            <a:effectLst/>
          </p:spPr>
          <p:txBody>
            <a:bodyPr wrap="square" rtlCol="0">
              <a:spAutoFit/>
            </a:bodyPr>
            <a:lstStyle/>
            <a:p>
              <a:endParaRPr lang="zh-CN" altLang="en-US" dirty="0">
                <a:solidFill>
                  <a:srgbClr val="002060"/>
                </a:solidFill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4572000" y="6606000"/>
              <a:ext cx="4572000" cy="252000"/>
            </a:xfrm>
            <a:prstGeom prst="rect">
              <a:avLst/>
            </a:prstGeom>
            <a:solidFill>
              <a:srgbClr val="0070C0"/>
            </a:solidFill>
            <a:effectLst/>
          </p:spPr>
          <p:txBody>
            <a:bodyPr wrap="square" rtlCol="0">
              <a:spAutoFit/>
            </a:bodyPr>
            <a:lstStyle/>
            <a:p>
              <a:endParaRPr lang="zh-CN" altLang="en-US" dirty="0">
                <a:solidFill>
                  <a:srgbClr val="002060"/>
                </a:solidFill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244367" y="6589599"/>
              <a:ext cx="4122057" cy="2846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500"/>
                </a:lnSpc>
              </a:pPr>
              <a:r>
                <a:rPr lang="en-US" altLang="zh-CN" sz="1400" dirty="0">
                  <a:solidFill>
                    <a:schemeClr val="bg1"/>
                  </a:solidFill>
                </a:rPr>
                <a:t>Bo Jin(DLUT)</a:t>
              </a: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4862031" y="6593180"/>
              <a:ext cx="41220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b="1" dirty="0">
                  <a:solidFill>
                    <a:schemeClr val="bg1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深度</a:t>
              </a:r>
              <a:r>
                <a:rPr lang="zh-CN" altLang="en-US" sz="1400" b="1" dirty="0" smtClean="0">
                  <a:solidFill>
                    <a:schemeClr val="bg1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学习进阶</a:t>
              </a:r>
              <a:endParaRPr lang="en-US" altLang="zh-CN" sz="14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49985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内容占位符 4"/>
          <p:cNvGraphicFramePr>
            <a:graphicFrameLocks noGrp="1"/>
          </p:cNvGraphicFramePr>
          <p:nvPr>
            <p:ph idx="1"/>
            <p:extLst/>
          </p:nvPr>
        </p:nvGraphicFramePr>
        <p:xfrm>
          <a:off x="456724" y="1756128"/>
          <a:ext cx="8107561" cy="37769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37169">
                  <a:extLst>
                    <a:ext uri="{9D8B030D-6E8A-4147-A177-3AD203B41FA5}">
                      <a16:colId xmlns:a16="http://schemas.microsoft.com/office/drawing/2014/main" val="2810133505"/>
                    </a:ext>
                  </a:extLst>
                </a:gridCol>
                <a:gridCol w="2446508">
                  <a:extLst>
                    <a:ext uri="{9D8B030D-6E8A-4147-A177-3AD203B41FA5}">
                      <a16:colId xmlns:a16="http://schemas.microsoft.com/office/drawing/2014/main" val="4004327804"/>
                    </a:ext>
                  </a:extLst>
                </a:gridCol>
                <a:gridCol w="4423884">
                  <a:extLst>
                    <a:ext uri="{9D8B030D-6E8A-4147-A177-3AD203B41FA5}">
                      <a16:colId xmlns:a16="http://schemas.microsoft.com/office/drawing/2014/main" val="2372299597"/>
                    </a:ext>
                  </a:extLst>
                </a:gridCol>
              </a:tblGrid>
              <a:tr h="283269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300" b="1" dirty="0">
                          <a:effectLst/>
                          <a:latin typeface="inherit"/>
                        </a:rPr>
                        <a:t>Variable</a:t>
                      </a:r>
                    </a:p>
                  </a:txBody>
                  <a:tcPr marL="68509" marR="68509" marT="34254" marB="34254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300" b="1" dirty="0">
                          <a:effectLst/>
                          <a:latin typeface="inherit"/>
                        </a:rPr>
                        <a:t>Definition</a:t>
                      </a:r>
                    </a:p>
                  </a:txBody>
                  <a:tcPr marL="68509" marR="68509" marT="34254" marB="34254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300" b="1" dirty="0">
                          <a:effectLst/>
                          <a:latin typeface="inherit"/>
                        </a:rPr>
                        <a:t>Key</a:t>
                      </a:r>
                    </a:p>
                  </a:txBody>
                  <a:tcPr marL="68509" marR="68509" marT="34254" marB="34254" anchor="ctr"/>
                </a:tc>
                <a:extLst>
                  <a:ext uri="{0D108BD9-81ED-4DB2-BD59-A6C34878D82A}">
                    <a16:rowId xmlns:a16="http://schemas.microsoft.com/office/drawing/2014/main" val="2433614145"/>
                  </a:ext>
                </a:extLst>
              </a:tr>
              <a:tr h="283269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300" dirty="0">
                          <a:effectLst/>
                          <a:latin typeface="inherit"/>
                        </a:rPr>
                        <a:t>survival</a:t>
                      </a:r>
                    </a:p>
                  </a:txBody>
                  <a:tcPr marL="68509" marR="68509" marT="34254" marB="34254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300" dirty="0">
                          <a:effectLst/>
                          <a:latin typeface="inherit"/>
                        </a:rPr>
                        <a:t>Survival</a:t>
                      </a:r>
                    </a:p>
                  </a:txBody>
                  <a:tcPr marL="68509" marR="68509" marT="34254" marB="34254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300" dirty="0">
                          <a:effectLst/>
                          <a:latin typeface="inherit"/>
                        </a:rPr>
                        <a:t>0 = No, 1 = Yes</a:t>
                      </a:r>
                    </a:p>
                  </a:txBody>
                  <a:tcPr marL="68509" marR="68509" marT="34254" marB="34254" anchor="ctr"/>
                </a:tc>
                <a:extLst>
                  <a:ext uri="{0D108BD9-81ED-4DB2-BD59-A6C34878D82A}">
                    <a16:rowId xmlns:a16="http://schemas.microsoft.com/office/drawing/2014/main" val="60665715"/>
                  </a:ext>
                </a:extLst>
              </a:tr>
              <a:tr h="283269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300">
                          <a:effectLst/>
                          <a:latin typeface="inherit"/>
                        </a:rPr>
                        <a:t>pclass</a:t>
                      </a:r>
                    </a:p>
                  </a:txBody>
                  <a:tcPr marL="68509" marR="68509" marT="34254" marB="34254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300" dirty="0">
                          <a:effectLst/>
                          <a:latin typeface="inherit"/>
                        </a:rPr>
                        <a:t>Ticket class</a:t>
                      </a:r>
                    </a:p>
                  </a:txBody>
                  <a:tcPr marL="68509" marR="68509" marT="34254" marB="34254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300">
                          <a:effectLst/>
                          <a:latin typeface="inherit"/>
                        </a:rPr>
                        <a:t>1 = 1st, 2 = 2nd, 3 = 3rd</a:t>
                      </a:r>
                    </a:p>
                  </a:txBody>
                  <a:tcPr marL="68509" marR="68509" marT="34254" marB="34254" anchor="ctr"/>
                </a:tc>
                <a:extLst>
                  <a:ext uri="{0D108BD9-81ED-4DB2-BD59-A6C34878D82A}">
                    <a16:rowId xmlns:a16="http://schemas.microsoft.com/office/drawing/2014/main" val="1908456978"/>
                  </a:ext>
                </a:extLst>
              </a:tr>
              <a:tr h="283269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300">
                          <a:effectLst/>
                          <a:latin typeface="inherit"/>
                        </a:rPr>
                        <a:t>sex</a:t>
                      </a:r>
                    </a:p>
                  </a:txBody>
                  <a:tcPr marL="68509" marR="68509" marT="34254" marB="34254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300" dirty="0">
                          <a:effectLst/>
                          <a:latin typeface="inherit"/>
                        </a:rPr>
                        <a:t>Sex</a:t>
                      </a:r>
                    </a:p>
                  </a:txBody>
                  <a:tcPr marL="68509" marR="68509" marT="34254" marB="34254" anchor="ctr"/>
                </a:tc>
                <a:tc>
                  <a:txBody>
                    <a:bodyPr/>
                    <a:lstStyle/>
                    <a:p>
                      <a:pPr algn="ctr" fontAlgn="base"/>
                      <a:endParaRPr lang="zh-CN" altLang="en-US" sz="1300">
                        <a:effectLst/>
                        <a:latin typeface="inherit"/>
                      </a:endParaRPr>
                    </a:p>
                  </a:txBody>
                  <a:tcPr marL="68509" marR="68509" marT="34254" marB="34254" anchor="ctr"/>
                </a:tc>
                <a:extLst>
                  <a:ext uri="{0D108BD9-81ED-4DB2-BD59-A6C34878D82A}">
                    <a16:rowId xmlns:a16="http://schemas.microsoft.com/office/drawing/2014/main" val="461017949"/>
                  </a:ext>
                </a:extLst>
              </a:tr>
              <a:tr h="283269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300">
                          <a:effectLst/>
                          <a:latin typeface="inherit"/>
                        </a:rPr>
                        <a:t>Age</a:t>
                      </a:r>
                    </a:p>
                  </a:txBody>
                  <a:tcPr marL="68509" marR="68509" marT="34254" marB="34254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300" dirty="0">
                          <a:effectLst/>
                          <a:latin typeface="inherit"/>
                        </a:rPr>
                        <a:t>Age in years</a:t>
                      </a:r>
                    </a:p>
                  </a:txBody>
                  <a:tcPr marL="68509" marR="68509" marT="34254" marB="34254" anchor="ctr"/>
                </a:tc>
                <a:tc>
                  <a:txBody>
                    <a:bodyPr/>
                    <a:lstStyle/>
                    <a:p>
                      <a:pPr algn="ctr" fontAlgn="base"/>
                      <a:endParaRPr lang="zh-CN" altLang="en-US" sz="1300" dirty="0">
                        <a:effectLst/>
                        <a:latin typeface="inherit"/>
                      </a:endParaRPr>
                    </a:p>
                  </a:txBody>
                  <a:tcPr marL="68509" marR="68509" marT="34254" marB="34254" anchor="ctr"/>
                </a:tc>
                <a:extLst>
                  <a:ext uri="{0D108BD9-81ED-4DB2-BD59-A6C34878D82A}">
                    <a16:rowId xmlns:a16="http://schemas.microsoft.com/office/drawing/2014/main" val="3905078076"/>
                  </a:ext>
                </a:extLst>
              </a:tr>
              <a:tr h="503589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300" dirty="0" err="1">
                          <a:effectLst/>
                          <a:latin typeface="inherit"/>
                        </a:rPr>
                        <a:t>sibsp</a:t>
                      </a:r>
                      <a:endParaRPr lang="en-US" sz="1300" dirty="0">
                        <a:effectLst/>
                        <a:latin typeface="inherit"/>
                      </a:endParaRPr>
                    </a:p>
                  </a:txBody>
                  <a:tcPr marL="68509" marR="68509" marT="34254" marB="34254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300" dirty="0">
                          <a:effectLst/>
                          <a:latin typeface="inherit"/>
                        </a:rPr>
                        <a:t># of siblings / spouses aboard the Titanic</a:t>
                      </a:r>
                    </a:p>
                  </a:txBody>
                  <a:tcPr marL="68509" marR="68509" marT="34254" marB="34254" anchor="ctr"/>
                </a:tc>
                <a:tc>
                  <a:txBody>
                    <a:bodyPr/>
                    <a:lstStyle/>
                    <a:p>
                      <a:pPr algn="ctr" fontAlgn="base"/>
                      <a:endParaRPr lang="zh-CN" altLang="en-US" sz="1300">
                        <a:effectLst/>
                        <a:latin typeface="inherit"/>
                      </a:endParaRPr>
                    </a:p>
                  </a:txBody>
                  <a:tcPr marL="68509" marR="68509" marT="34254" marB="34254" anchor="ctr"/>
                </a:tc>
                <a:extLst>
                  <a:ext uri="{0D108BD9-81ED-4DB2-BD59-A6C34878D82A}">
                    <a16:rowId xmlns:a16="http://schemas.microsoft.com/office/drawing/2014/main" val="2658465484"/>
                  </a:ext>
                </a:extLst>
              </a:tr>
              <a:tr h="503589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300">
                          <a:effectLst/>
                          <a:latin typeface="inherit"/>
                        </a:rPr>
                        <a:t>parch</a:t>
                      </a:r>
                    </a:p>
                  </a:txBody>
                  <a:tcPr marL="68509" marR="68509" marT="34254" marB="34254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300" dirty="0">
                          <a:effectLst/>
                          <a:latin typeface="inherit"/>
                        </a:rPr>
                        <a:t># of parents / children aboard the Titanic</a:t>
                      </a:r>
                    </a:p>
                  </a:txBody>
                  <a:tcPr marL="68509" marR="68509" marT="34254" marB="34254" anchor="ctr"/>
                </a:tc>
                <a:tc>
                  <a:txBody>
                    <a:bodyPr/>
                    <a:lstStyle/>
                    <a:p>
                      <a:pPr algn="ctr" fontAlgn="base"/>
                      <a:endParaRPr lang="zh-CN" altLang="en-US" sz="1300" dirty="0">
                        <a:effectLst/>
                        <a:latin typeface="inherit"/>
                      </a:endParaRPr>
                    </a:p>
                  </a:txBody>
                  <a:tcPr marL="68509" marR="68509" marT="34254" marB="34254" anchor="ctr"/>
                </a:tc>
                <a:extLst>
                  <a:ext uri="{0D108BD9-81ED-4DB2-BD59-A6C34878D82A}">
                    <a16:rowId xmlns:a16="http://schemas.microsoft.com/office/drawing/2014/main" val="3669803815"/>
                  </a:ext>
                </a:extLst>
              </a:tr>
              <a:tr h="283269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300" dirty="0">
                          <a:effectLst/>
                          <a:latin typeface="inherit"/>
                        </a:rPr>
                        <a:t>ticket</a:t>
                      </a:r>
                    </a:p>
                  </a:txBody>
                  <a:tcPr marL="68509" marR="68509" marT="34254" marB="34254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300" dirty="0">
                          <a:effectLst/>
                          <a:latin typeface="inherit"/>
                        </a:rPr>
                        <a:t>Ticket number</a:t>
                      </a:r>
                    </a:p>
                  </a:txBody>
                  <a:tcPr marL="68509" marR="68509" marT="34254" marB="34254" anchor="ctr"/>
                </a:tc>
                <a:tc>
                  <a:txBody>
                    <a:bodyPr/>
                    <a:lstStyle/>
                    <a:p>
                      <a:pPr algn="ctr" fontAlgn="base"/>
                      <a:endParaRPr lang="zh-CN" altLang="en-US" sz="1300" dirty="0">
                        <a:effectLst/>
                        <a:latin typeface="inherit"/>
                      </a:endParaRPr>
                    </a:p>
                  </a:txBody>
                  <a:tcPr marL="68509" marR="68509" marT="34254" marB="34254" anchor="ctr"/>
                </a:tc>
                <a:extLst>
                  <a:ext uri="{0D108BD9-81ED-4DB2-BD59-A6C34878D82A}">
                    <a16:rowId xmlns:a16="http://schemas.microsoft.com/office/drawing/2014/main" val="245871013"/>
                  </a:ext>
                </a:extLst>
              </a:tr>
              <a:tr h="283269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300" dirty="0">
                          <a:effectLst/>
                          <a:latin typeface="inherit"/>
                        </a:rPr>
                        <a:t>fare</a:t>
                      </a:r>
                    </a:p>
                  </a:txBody>
                  <a:tcPr marL="68509" marR="68509" marT="34254" marB="34254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300" dirty="0">
                          <a:effectLst/>
                          <a:latin typeface="inherit"/>
                        </a:rPr>
                        <a:t>Passenger fare</a:t>
                      </a:r>
                    </a:p>
                  </a:txBody>
                  <a:tcPr marL="68509" marR="68509" marT="34254" marB="34254" anchor="ctr"/>
                </a:tc>
                <a:tc>
                  <a:txBody>
                    <a:bodyPr/>
                    <a:lstStyle/>
                    <a:p>
                      <a:pPr algn="ctr" fontAlgn="base"/>
                      <a:endParaRPr lang="zh-CN" altLang="en-US" sz="1300" dirty="0">
                        <a:effectLst/>
                        <a:latin typeface="inherit"/>
                      </a:endParaRPr>
                    </a:p>
                  </a:txBody>
                  <a:tcPr marL="68509" marR="68509" marT="34254" marB="34254" anchor="ctr"/>
                </a:tc>
                <a:extLst>
                  <a:ext uri="{0D108BD9-81ED-4DB2-BD59-A6C34878D82A}">
                    <a16:rowId xmlns:a16="http://schemas.microsoft.com/office/drawing/2014/main" val="998777213"/>
                  </a:ext>
                </a:extLst>
              </a:tr>
              <a:tr h="283269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300" dirty="0">
                          <a:effectLst/>
                          <a:latin typeface="inherit"/>
                        </a:rPr>
                        <a:t>cabin</a:t>
                      </a:r>
                    </a:p>
                  </a:txBody>
                  <a:tcPr marL="68509" marR="68509" marT="34254" marB="34254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300" dirty="0">
                          <a:effectLst/>
                          <a:latin typeface="inherit"/>
                        </a:rPr>
                        <a:t>Cabin number</a:t>
                      </a:r>
                    </a:p>
                  </a:txBody>
                  <a:tcPr marL="68509" marR="68509" marT="34254" marB="34254" anchor="ctr"/>
                </a:tc>
                <a:tc>
                  <a:txBody>
                    <a:bodyPr/>
                    <a:lstStyle/>
                    <a:p>
                      <a:pPr algn="ctr" fontAlgn="base"/>
                      <a:endParaRPr lang="zh-CN" altLang="en-US" sz="1300" dirty="0">
                        <a:effectLst/>
                        <a:latin typeface="inherit"/>
                      </a:endParaRPr>
                    </a:p>
                  </a:txBody>
                  <a:tcPr marL="68509" marR="68509" marT="34254" marB="34254" anchor="ctr"/>
                </a:tc>
                <a:extLst>
                  <a:ext uri="{0D108BD9-81ED-4DB2-BD59-A6C34878D82A}">
                    <a16:rowId xmlns:a16="http://schemas.microsoft.com/office/drawing/2014/main" val="998651930"/>
                  </a:ext>
                </a:extLst>
              </a:tr>
              <a:tr h="503589"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300">
                          <a:effectLst/>
                          <a:latin typeface="inherit"/>
                        </a:rPr>
                        <a:t>embarked</a:t>
                      </a:r>
                    </a:p>
                  </a:txBody>
                  <a:tcPr marL="68509" marR="68509" marT="34254" marB="34254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300" dirty="0">
                          <a:effectLst/>
                          <a:latin typeface="inherit"/>
                        </a:rPr>
                        <a:t>Port of Embarkation</a:t>
                      </a:r>
                    </a:p>
                  </a:txBody>
                  <a:tcPr marL="68509" marR="68509" marT="34254" marB="34254" anchor="ctr"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1300" dirty="0">
                          <a:effectLst/>
                          <a:latin typeface="inherit"/>
                        </a:rPr>
                        <a:t>C = Cherbourg, Q = Queenstown, S = Southampton</a:t>
                      </a:r>
                    </a:p>
                  </a:txBody>
                  <a:tcPr marL="68509" marR="68509" marT="34254" marB="34254" anchor="ctr"/>
                </a:tc>
                <a:extLst>
                  <a:ext uri="{0D108BD9-81ED-4DB2-BD59-A6C34878D82A}">
                    <a16:rowId xmlns:a16="http://schemas.microsoft.com/office/drawing/2014/main" val="876048683"/>
                  </a:ext>
                </a:extLst>
              </a:tr>
            </a:tbl>
          </a:graphicData>
        </a:graphic>
      </p:graphicFrame>
      <p:sp>
        <p:nvSpPr>
          <p:cNvPr id="4" name="文本框 3"/>
          <p:cNvSpPr txBox="1"/>
          <p:nvPr/>
        </p:nvSpPr>
        <p:spPr>
          <a:xfrm>
            <a:off x="0" y="11680"/>
            <a:ext cx="9144000" cy="612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endParaRPr lang="zh-CN" altLang="en-US" dirty="0">
              <a:solidFill>
                <a:srgbClr val="002060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24931" y="38301"/>
            <a:ext cx="4737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数据字典</a:t>
            </a:r>
            <a:endParaRPr lang="zh-CN" altLang="en-US" sz="2400" b="1" dirty="0">
              <a:solidFill>
                <a:schemeClr val="bg1"/>
              </a:solidFill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0" y="6589611"/>
            <a:ext cx="9144000" cy="311358"/>
            <a:chOff x="0" y="6589599"/>
            <a:chExt cx="9144000" cy="311358"/>
          </a:xfrm>
        </p:grpSpPr>
        <p:sp>
          <p:nvSpPr>
            <p:cNvPr id="8" name="文本框 7"/>
            <p:cNvSpPr txBox="1"/>
            <p:nvPr/>
          </p:nvSpPr>
          <p:spPr>
            <a:xfrm>
              <a:off x="0" y="6606000"/>
              <a:ext cx="4572000" cy="252000"/>
            </a:xfrm>
            <a:prstGeom prst="rect">
              <a:avLst/>
            </a:prstGeom>
            <a:solidFill>
              <a:schemeClr val="tx1"/>
            </a:solidFill>
            <a:effectLst/>
          </p:spPr>
          <p:txBody>
            <a:bodyPr wrap="square" rtlCol="0">
              <a:spAutoFit/>
            </a:bodyPr>
            <a:lstStyle/>
            <a:p>
              <a:endParaRPr lang="zh-CN" altLang="en-US" dirty="0">
                <a:solidFill>
                  <a:srgbClr val="002060"/>
                </a:solidFill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4572000" y="6606000"/>
              <a:ext cx="4572000" cy="252000"/>
            </a:xfrm>
            <a:prstGeom prst="rect">
              <a:avLst/>
            </a:prstGeom>
            <a:solidFill>
              <a:srgbClr val="0070C0"/>
            </a:solidFill>
            <a:effectLst/>
          </p:spPr>
          <p:txBody>
            <a:bodyPr wrap="square" rtlCol="0">
              <a:spAutoFit/>
            </a:bodyPr>
            <a:lstStyle/>
            <a:p>
              <a:endParaRPr lang="zh-CN" altLang="en-US" dirty="0">
                <a:solidFill>
                  <a:srgbClr val="002060"/>
                </a:solidFill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244367" y="6589599"/>
              <a:ext cx="4122057" cy="2846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500"/>
                </a:lnSpc>
              </a:pPr>
              <a:r>
                <a:rPr lang="en-US" altLang="zh-CN" sz="1400" dirty="0">
                  <a:solidFill>
                    <a:schemeClr val="bg1"/>
                  </a:solidFill>
                </a:rPr>
                <a:t>Bo Jin(DLUT)</a:t>
              </a: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4862031" y="6593180"/>
              <a:ext cx="41220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b="1" dirty="0">
                  <a:solidFill>
                    <a:schemeClr val="bg1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深度</a:t>
              </a:r>
              <a:r>
                <a:rPr lang="zh-CN" altLang="en-US" sz="1400" b="1" dirty="0" smtClean="0">
                  <a:solidFill>
                    <a:schemeClr val="bg1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学习进阶</a:t>
              </a:r>
              <a:endParaRPr lang="en-US" altLang="zh-CN" sz="14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96605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内容占位符 4"/>
          <p:cNvGraphicFramePr>
            <a:graphicFrameLocks noGrp="1"/>
          </p:cNvGraphicFramePr>
          <p:nvPr>
            <p:ph idx="1"/>
            <p:extLst/>
          </p:nvPr>
        </p:nvGraphicFramePr>
        <p:xfrm>
          <a:off x="456725" y="1756128"/>
          <a:ext cx="8230551" cy="30506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28380">
                  <a:extLst>
                    <a:ext uri="{9D8B030D-6E8A-4147-A177-3AD203B41FA5}">
                      <a16:colId xmlns:a16="http://schemas.microsoft.com/office/drawing/2014/main" val="3433363089"/>
                    </a:ext>
                  </a:extLst>
                </a:gridCol>
                <a:gridCol w="2211942">
                  <a:extLst>
                    <a:ext uri="{9D8B030D-6E8A-4147-A177-3AD203B41FA5}">
                      <a16:colId xmlns:a16="http://schemas.microsoft.com/office/drawing/2014/main" val="1561961494"/>
                    </a:ext>
                  </a:extLst>
                </a:gridCol>
                <a:gridCol w="3090229">
                  <a:extLst>
                    <a:ext uri="{9D8B030D-6E8A-4147-A177-3AD203B41FA5}">
                      <a16:colId xmlns:a16="http://schemas.microsoft.com/office/drawing/2014/main" val="2849728195"/>
                    </a:ext>
                  </a:extLst>
                </a:gridCol>
              </a:tblGrid>
              <a:tr h="277841">
                <a:tc>
                  <a:txBody>
                    <a:bodyPr/>
                    <a:lstStyle/>
                    <a:p>
                      <a:endParaRPr lang="zh-CN" altLang="en-US" sz="1300" dirty="0"/>
                    </a:p>
                  </a:txBody>
                  <a:tcPr marL="68509" marR="68509" marT="34254" marB="34254"/>
                </a:tc>
                <a:tc>
                  <a:txBody>
                    <a:bodyPr/>
                    <a:lstStyle/>
                    <a:p>
                      <a:endParaRPr lang="zh-CN" altLang="en-US" sz="1300"/>
                    </a:p>
                  </a:txBody>
                  <a:tcPr marL="68509" marR="68509" marT="34254" marB="34254"/>
                </a:tc>
                <a:tc>
                  <a:txBody>
                    <a:bodyPr/>
                    <a:lstStyle/>
                    <a:p>
                      <a:endParaRPr lang="zh-CN" altLang="en-US" sz="1300" dirty="0"/>
                    </a:p>
                  </a:txBody>
                  <a:tcPr marL="68509" marR="68509" marT="34254" marB="34254"/>
                </a:tc>
                <a:extLst>
                  <a:ext uri="{0D108BD9-81ED-4DB2-BD59-A6C34878D82A}">
                    <a16:rowId xmlns:a16="http://schemas.microsoft.com/office/drawing/2014/main" val="1143222914"/>
                  </a:ext>
                </a:extLst>
              </a:tr>
              <a:tr h="479560">
                <a:tc>
                  <a:txBody>
                    <a:bodyPr/>
                    <a:lstStyle/>
                    <a:p>
                      <a:r>
                        <a:rPr lang="en-US" altLang="zh-CN" sz="1300" dirty="0" err="1"/>
                        <a:t>pclass</a:t>
                      </a:r>
                      <a:endParaRPr lang="zh-CN" altLang="en-US" sz="1300" dirty="0"/>
                    </a:p>
                  </a:txBody>
                  <a:tcPr marL="68509" marR="68509" marT="34254" marB="34254"/>
                </a:tc>
                <a:tc>
                  <a:txBody>
                    <a:bodyPr/>
                    <a:lstStyle/>
                    <a:p>
                      <a:r>
                        <a:rPr lang="zh-CN" altLang="en-US" sz="1300" dirty="0"/>
                        <a:t>船票等级</a:t>
                      </a:r>
                    </a:p>
                  </a:txBody>
                  <a:tcPr marL="68509" marR="68509" marT="34254" marB="34254"/>
                </a:tc>
                <a:tc>
                  <a:txBody>
                    <a:bodyPr/>
                    <a:lstStyle/>
                    <a:p>
                      <a:r>
                        <a:rPr lang="en-US" altLang="zh-CN" sz="1300" dirty="0"/>
                        <a:t>1st = Upper</a:t>
                      </a:r>
                      <a:r>
                        <a:rPr lang="zh-CN" altLang="en-US" sz="1300" dirty="0"/>
                        <a:t>，</a:t>
                      </a:r>
                      <a:r>
                        <a:rPr lang="en-US" altLang="zh-CN" sz="1300" dirty="0"/>
                        <a:t>2nd = Middle</a:t>
                      </a:r>
                      <a:r>
                        <a:rPr lang="zh-CN" altLang="en-US" sz="1300" dirty="0"/>
                        <a:t>，</a:t>
                      </a:r>
                      <a:r>
                        <a:rPr lang="en-US" altLang="zh-CN" sz="1300" dirty="0"/>
                        <a:t>3rd = Lower</a:t>
                      </a:r>
                      <a:br>
                        <a:rPr lang="en-US" altLang="zh-CN" sz="1300" dirty="0"/>
                      </a:br>
                      <a:endParaRPr lang="zh-CN" altLang="en-US" sz="1300" dirty="0"/>
                    </a:p>
                  </a:txBody>
                  <a:tcPr marL="68509" marR="68509" marT="34254" marB="34254"/>
                </a:tc>
                <a:extLst>
                  <a:ext uri="{0D108BD9-81ED-4DB2-BD59-A6C34878D82A}">
                    <a16:rowId xmlns:a16="http://schemas.microsoft.com/office/drawing/2014/main" val="3386176501"/>
                  </a:ext>
                </a:extLst>
              </a:tr>
              <a:tr h="548069">
                <a:tc>
                  <a:txBody>
                    <a:bodyPr/>
                    <a:lstStyle/>
                    <a:p>
                      <a:r>
                        <a:rPr lang="en-US" altLang="zh-CN" sz="1300" dirty="0"/>
                        <a:t>age</a:t>
                      </a:r>
                      <a:endParaRPr lang="zh-CN" altLang="en-US" sz="1300" dirty="0"/>
                    </a:p>
                  </a:txBody>
                  <a:tcPr marL="68509" marR="68509" marT="34254" marB="34254"/>
                </a:tc>
                <a:tc>
                  <a:txBody>
                    <a:bodyPr/>
                    <a:lstStyle/>
                    <a:p>
                      <a:r>
                        <a:rPr lang="zh-CN" altLang="en-US" sz="1300" dirty="0"/>
                        <a:t>年龄</a:t>
                      </a:r>
                    </a:p>
                  </a:txBody>
                  <a:tcPr marL="68509" marR="68509" marT="34254" marB="34254"/>
                </a:tc>
                <a:tc>
                  <a:txBody>
                    <a:bodyPr/>
                    <a:lstStyle/>
                    <a:p>
                      <a:r>
                        <a:rPr lang="zh-CN" alt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年龄是小数，如果小于</a:t>
                      </a:r>
                      <a:r>
                        <a:rPr lang="en-US" altLang="zh-CN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zh-CN" alt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，如果年龄是被估计的，它的形式是</a:t>
                      </a:r>
                      <a:r>
                        <a:rPr lang="en-US" altLang="zh-CN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xx.5</a:t>
                      </a:r>
                      <a:endParaRPr lang="zh-CN" altLang="en-US" sz="1300" dirty="0"/>
                    </a:p>
                  </a:txBody>
                  <a:tcPr marL="68509" marR="68509" marT="34254" marB="34254"/>
                </a:tc>
                <a:extLst>
                  <a:ext uri="{0D108BD9-81ED-4DB2-BD59-A6C34878D82A}">
                    <a16:rowId xmlns:a16="http://schemas.microsoft.com/office/drawing/2014/main" val="2685750413"/>
                  </a:ext>
                </a:extLst>
              </a:tr>
              <a:tr h="548069">
                <a:tc>
                  <a:txBody>
                    <a:bodyPr/>
                    <a:lstStyle/>
                    <a:p>
                      <a:pPr marL="0" marR="0" lvl="0" indent="0" algn="l" defTabSz="108932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300" dirty="0" err="1"/>
                        <a:t>Sibsp:Sibling</a:t>
                      </a:r>
                      <a:r>
                        <a:rPr lang="zh-CN" altLang="en-US" sz="1300" dirty="0"/>
                        <a:t>（</a:t>
                      </a:r>
                      <a:r>
                        <a:rPr lang="zh-CN" alt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兄弟姐妹</a:t>
                      </a:r>
                      <a:r>
                        <a:rPr lang="zh-CN" altLang="en-US" sz="1300" dirty="0"/>
                        <a:t>）</a:t>
                      </a:r>
                    </a:p>
                  </a:txBody>
                  <a:tcPr marL="68509" marR="68509" marT="34254" marB="34254"/>
                </a:tc>
                <a:tc>
                  <a:txBody>
                    <a:bodyPr/>
                    <a:lstStyle/>
                    <a:p>
                      <a:r>
                        <a:rPr lang="zh-CN" alt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兄弟，姐妹，同父异母的弟弟，义妹</a:t>
                      </a:r>
                      <a:endParaRPr lang="zh-CN" altLang="en-US" sz="1300" dirty="0"/>
                    </a:p>
                  </a:txBody>
                  <a:tcPr marL="68509" marR="68509" marT="34254" marB="34254"/>
                </a:tc>
                <a:tc>
                  <a:txBody>
                    <a:bodyPr/>
                    <a:lstStyle/>
                    <a:p>
                      <a:endParaRPr lang="zh-CN" altLang="en-US" sz="1300" dirty="0"/>
                    </a:p>
                  </a:txBody>
                  <a:tcPr marL="68509" marR="68509" marT="34254" marB="34254"/>
                </a:tc>
                <a:extLst>
                  <a:ext uri="{0D108BD9-81ED-4DB2-BD59-A6C34878D82A}">
                    <a16:rowId xmlns:a16="http://schemas.microsoft.com/office/drawing/2014/main" val="2537525571"/>
                  </a:ext>
                </a:extLst>
              </a:tr>
              <a:tr h="308289">
                <a:tc>
                  <a:txBody>
                    <a:bodyPr/>
                    <a:lstStyle/>
                    <a:p>
                      <a:pPr marL="0" marR="0" lvl="0" indent="0" algn="l" defTabSz="108932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300" dirty="0" err="1"/>
                        <a:t>Sibsp:Spouse</a:t>
                      </a:r>
                      <a:r>
                        <a:rPr lang="zh-CN" altLang="en-US" sz="1300" dirty="0"/>
                        <a:t>（</a:t>
                      </a:r>
                      <a:r>
                        <a:rPr lang="zh-CN" alt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配偶</a:t>
                      </a:r>
                      <a:r>
                        <a:rPr lang="zh-CN" altLang="en-US" sz="1300" dirty="0"/>
                        <a:t>）</a:t>
                      </a:r>
                    </a:p>
                  </a:txBody>
                  <a:tcPr marL="68509" marR="68509" marT="34254" marB="34254"/>
                </a:tc>
                <a:tc>
                  <a:txBody>
                    <a:bodyPr/>
                    <a:lstStyle/>
                    <a:p>
                      <a:r>
                        <a:rPr lang="zh-CN" alt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丈夫，</a:t>
                      </a:r>
                      <a:r>
                        <a:rPr lang="zh-CN" altLang="en-US" sz="16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妻子</a:t>
                      </a:r>
                      <a:endParaRPr lang="zh-CN" altLang="en-US" sz="1300" dirty="0"/>
                    </a:p>
                  </a:txBody>
                  <a:tcPr marL="68509" marR="68509" marT="34254" marB="34254"/>
                </a:tc>
                <a:tc>
                  <a:txBody>
                    <a:bodyPr/>
                    <a:lstStyle/>
                    <a:p>
                      <a:endParaRPr lang="zh-CN" altLang="en-US" sz="1300"/>
                    </a:p>
                  </a:txBody>
                  <a:tcPr marL="68509" marR="68509" marT="34254" marB="34254"/>
                </a:tc>
                <a:extLst>
                  <a:ext uri="{0D108BD9-81ED-4DB2-BD59-A6C34878D82A}">
                    <a16:rowId xmlns:a16="http://schemas.microsoft.com/office/drawing/2014/main" val="2202382974"/>
                  </a:ext>
                </a:extLst>
              </a:tr>
              <a:tr h="308289">
                <a:tc>
                  <a:txBody>
                    <a:bodyPr/>
                    <a:lstStyle/>
                    <a:p>
                      <a:pPr marL="0" marR="0" lvl="0" indent="0" algn="l" defTabSz="108932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300" dirty="0" err="1"/>
                        <a:t>Parch:Parent</a:t>
                      </a:r>
                      <a:endParaRPr lang="zh-CN" altLang="en-US" sz="1300" dirty="0"/>
                    </a:p>
                  </a:txBody>
                  <a:tcPr marL="68509" marR="68509" marT="34254" marB="34254"/>
                </a:tc>
                <a:tc>
                  <a:txBody>
                    <a:bodyPr/>
                    <a:lstStyle/>
                    <a:p>
                      <a:r>
                        <a:rPr lang="zh-CN" alt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母亲，父亲</a:t>
                      </a:r>
                      <a:endParaRPr lang="zh-CN" altLang="en-US" sz="1300" dirty="0"/>
                    </a:p>
                  </a:txBody>
                  <a:tcPr marL="68509" marR="68509" marT="34254" marB="34254"/>
                </a:tc>
                <a:tc>
                  <a:txBody>
                    <a:bodyPr/>
                    <a:lstStyle/>
                    <a:p>
                      <a:endParaRPr lang="zh-CN" altLang="en-US" sz="1300"/>
                    </a:p>
                  </a:txBody>
                  <a:tcPr marL="68509" marR="68509" marT="34254" marB="34254"/>
                </a:tc>
                <a:extLst>
                  <a:ext uri="{0D108BD9-81ED-4DB2-BD59-A6C34878D82A}">
                    <a16:rowId xmlns:a16="http://schemas.microsoft.com/office/drawing/2014/main" val="3916907055"/>
                  </a:ext>
                </a:extLst>
              </a:tr>
              <a:tr h="548069">
                <a:tc>
                  <a:txBody>
                    <a:bodyPr/>
                    <a:lstStyle/>
                    <a:p>
                      <a:pPr marL="0" marR="0" lvl="0" indent="0" algn="l" defTabSz="108932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300" dirty="0" err="1"/>
                        <a:t>Parch:Child</a:t>
                      </a:r>
                      <a:endParaRPr lang="zh-CN" altLang="en-US" sz="1300" dirty="0"/>
                    </a:p>
                  </a:txBody>
                  <a:tcPr marL="68509" marR="68509" marT="34254" marB="34254"/>
                </a:tc>
                <a:tc>
                  <a:txBody>
                    <a:bodyPr/>
                    <a:lstStyle/>
                    <a:p>
                      <a:r>
                        <a:rPr lang="zh-CN" alt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女儿，儿子，继女，继子</a:t>
                      </a:r>
                      <a:endParaRPr lang="zh-CN" altLang="en-US" sz="1300" dirty="0"/>
                    </a:p>
                  </a:txBody>
                  <a:tcPr marL="68509" marR="68509" marT="34254" marB="34254"/>
                </a:tc>
                <a:tc>
                  <a:txBody>
                    <a:bodyPr/>
                    <a:lstStyle/>
                    <a:p>
                      <a:r>
                        <a:rPr lang="zh-CN" altLang="en-US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有些孩子只和保姆一起旅行，因此对他们来说</a:t>
                      </a:r>
                      <a:r>
                        <a:rPr lang="en-US" altLang="zh-CN" sz="16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PARCH = 0</a:t>
                      </a:r>
                      <a:endParaRPr lang="zh-CN" altLang="en-US" sz="1300" dirty="0"/>
                    </a:p>
                  </a:txBody>
                  <a:tcPr marL="68509" marR="68509" marT="34254" marB="34254"/>
                </a:tc>
                <a:extLst>
                  <a:ext uri="{0D108BD9-81ED-4DB2-BD59-A6C34878D82A}">
                    <a16:rowId xmlns:a16="http://schemas.microsoft.com/office/drawing/2014/main" val="313637413"/>
                  </a:ext>
                </a:extLst>
              </a:tr>
            </a:tbl>
          </a:graphicData>
        </a:graphic>
      </p:graphicFrame>
      <p:sp>
        <p:nvSpPr>
          <p:cNvPr id="4" name="文本框 3"/>
          <p:cNvSpPr txBox="1"/>
          <p:nvPr/>
        </p:nvSpPr>
        <p:spPr>
          <a:xfrm>
            <a:off x="0" y="11680"/>
            <a:ext cx="9144000" cy="612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endParaRPr lang="zh-CN" altLang="en-US" dirty="0">
              <a:solidFill>
                <a:srgbClr val="002060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24931" y="38301"/>
            <a:ext cx="4737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变量说明</a:t>
            </a:r>
            <a:endParaRPr lang="zh-CN" altLang="en-US" sz="2400" b="1" dirty="0">
              <a:solidFill>
                <a:schemeClr val="bg1"/>
              </a:solidFill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0" y="6589611"/>
            <a:ext cx="9144000" cy="311358"/>
            <a:chOff x="0" y="6589599"/>
            <a:chExt cx="9144000" cy="311358"/>
          </a:xfrm>
        </p:grpSpPr>
        <p:sp>
          <p:nvSpPr>
            <p:cNvPr id="8" name="文本框 7"/>
            <p:cNvSpPr txBox="1"/>
            <p:nvPr/>
          </p:nvSpPr>
          <p:spPr>
            <a:xfrm>
              <a:off x="0" y="6606000"/>
              <a:ext cx="4572000" cy="252000"/>
            </a:xfrm>
            <a:prstGeom prst="rect">
              <a:avLst/>
            </a:prstGeom>
            <a:solidFill>
              <a:schemeClr val="tx1"/>
            </a:solidFill>
            <a:effectLst/>
          </p:spPr>
          <p:txBody>
            <a:bodyPr wrap="square" rtlCol="0">
              <a:spAutoFit/>
            </a:bodyPr>
            <a:lstStyle/>
            <a:p>
              <a:endParaRPr lang="zh-CN" altLang="en-US" dirty="0">
                <a:solidFill>
                  <a:srgbClr val="002060"/>
                </a:solidFill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4572000" y="6606000"/>
              <a:ext cx="4572000" cy="252000"/>
            </a:xfrm>
            <a:prstGeom prst="rect">
              <a:avLst/>
            </a:prstGeom>
            <a:solidFill>
              <a:srgbClr val="0070C0"/>
            </a:solidFill>
            <a:effectLst/>
          </p:spPr>
          <p:txBody>
            <a:bodyPr wrap="square" rtlCol="0">
              <a:spAutoFit/>
            </a:bodyPr>
            <a:lstStyle/>
            <a:p>
              <a:endParaRPr lang="zh-CN" altLang="en-US" dirty="0">
                <a:solidFill>
                  <a:srgbClr val="002060"/>
                </a:solidFill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244367" y="6589599"/>
              <a:ext cx="4122057" cy="2846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500"/>
                </a:lnSpc>
              </a:pPr>
              <a:r>
                <a:rPr lang="en-US" altLang="zh-CN" sz="1400" dirty="0">
                  <a:solidFill>
                    <a:schemeClr val="bg1"/>
                  </a:solidFill>
                </a:rPr>
                <a:t>Bo Jin(DLUT)</a:t>
              </a: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4862031" y="6593180"/>
              <a:ext cx="41220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b="1" dirty="0">
                  <a:solidFill>
                    <a:schemeClr val="bg1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深度</a:t>
              </a:r>
              <a:r>
                <a:rPr lang="zh-CN" altLang="en-US" sz="1400" b="1" dirty="0" smtClean="0">
                  <a:solidFill>
                    <a:schemeClr val="bg1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学习进阶</a:t>
              </a:r>
              <a:endParaRPr lang="en-US" altLang="zh-CN" sz="14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17347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611824"/>
            <a:ext cx="7886700" cy="4351338"/>
          </a:xfrm>
        </p:spPr>
        <p:txBody>
          <a:bodyPr>
            <a:normAutofit/>
          </a:bodyPr>
          <a:lstStyle/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Your score is the percentage of passengers you correctly predict. This is known simply as 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"accuracy”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</a:p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你的分数是你正确预测的乘客的百分比。这被简单地称为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“准确性”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7975" y="3911207"/>
            <a:ext cx="2038931" cy="2119983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0" y="11680"/>
            <a:ext cx="9144000" cy="612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endParaRPr lang="zh-CN" altLang="en-US" dirty="0">
              <a:solidFill>
                <a:srgbClr val="002060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24931" y="38301"/>
            <a:ext cx="4737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评判标准</a:t>
            </a:r>
            <a:endParaRPr lang="zh-CN" altLang="en-US" sz="2400" b="1" dirty="0">
              <a:solidFill>
                <a:schemeClr val="bg1"/>
              </a:solidFill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0" y="6589611"/>
            <a:ext cx="9144000" cy="311358"/>
            <a:chOff x="0" y="6589599"/>
            <a:chExt cx="9144000" cy="311358"/>
          </a:xfrm>
        </p:grpSpPr>
        <p:sp>
          <p:nvSpPr>
            <p:cNvPr id="8" name="文本框 7"/>
            <p:cNvSpPr txBox="1"/>
            <p:nvPr/>
          </p:nvSpPr>
          <p:spPr>
            <a:xfrm>
              <a:off x="0" y="6606000"/>
              <a:ext cx="4572000" cy="252000"/>
            </a:xfrm>
            <a:prstGeom prst="rect">
              <a:avLst/>
            </a:prstGeom>
            <a:solidFill>
              <a:schemeClr val="tx1"/>
            </a:solidFill>
            <a:effectLst/>
          </p:spPr>
          <p:txBody>
            <a:bodyPr wrap="square" rtlCol="0">
              <a:spAutoFit/>
            </a:bodyPr>
            <a:lstStyle/>
            <a:p>
              <a:endParaRPr lang="zh-CN" altLang="en-US" dirty="0">
                <a:solidFill>
                  <a:srgbClr val="002060"/>
                </a:solidFill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4572000" y="6606000"/>
              <a:ext cx="4572000" cy="252000"/>
            </a:xfrm>
            <a:prstGeom prst="rect">
              <a:avLst/>
            </a:prstGeom>
            <a:solidFill>
              <a:srgbClr val="0070C0"/>
            </a:solidFill>
            <a:effectLst/>
          </p:spPr>
          <p:txBody>
            <a:bodyPr wrap="square" rtlCol="0">
              <a:spAutoFit/>
            </a:bodyPr>
            <a:lstStyle/>
            <a:p>
              <a:endParaRPr lang="zh-CN" altLang="en-US" dirty="0">
                <a:solidFill>
                  <a:srgbClr val="002060"/>
                </a:solidFill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244367" y="6589599"/>
              <a:ext cx="4122057" cy="2846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500"/>
                </a:lnSpc>
              </a:pPr>
              <a:r>
                <a:rPr lang="en-US" altLang="zh-CN" sz="1400" dirty="0">
                  <a:solidFill>
                    <a:schemeClr val="bg1"/>
                  </a:solidFill>
                </a:rPr>
                <a:t>Bo Jin(DLUT)</a:t>
              </a: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4862031" y="6593180"/>
              <a:ext cx="41220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b="1" dirty="0">
                  <a:solidFill>
                    <a:schemeClr val="bg1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深度</a:t>
              </a:r>
              <a:r>
                <a:rPr lang="zh-CN" altLang="en-US" sz="1400" b="1" dirty="0" smtClean="0">
                  <a:solidFill>
                    <a:schemeClr val="bg1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学习进阶</a:t>
              </a:r>
              <a:endParaRPr lang="en-US" altLang="zh-CN" sz="14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43735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C 0.069 0 0.125 0.056 0.125 0.125 C 0.125 0.194 0.069 0.25 0 0.25 C -0.069 0.25 -0.125 0.194 -0.125 0.125 C -0.125 0.056 -0.069 0 0 0 Z" pathEditMode="relative" ptsTypes="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256016" y="2350004"/>
            <a:ext cx="5715026" cy="20985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697" dirty="0"/>
              <a:t>The data has been split into two groups:</a:t>
            </a:r>
          </a:p>
          <a:p>
            <a:endParaRPr lang="en-US" altLang="zh-CN" sz="2697" dirty="0"/>
          </a:p>
          <a:p>
            <a:r>
              <a:rPr lang="en-US" altLang="zh-CN" sz="2098" dirty="0"/>
              <a:t>training set (train.csv)</a:t>
            </a:r>
          </a:p>
          <a:p>
            <a:endParaRPr lang="en-US" altLang="zh-CN" sz="2098" dirty="0"/>
          </a:p>
          <a:p>
            <a:r>
              <a:rPr lang="en-US" altLang="zh-CN" sz="2098" dirty="0"/>
              <a:t>test set (test.csv)</a:t>
            </a:r>
          </a:p>
          <a:p>
            <a:endParaRPr lang="zh-CN" altLang="en-US" sz="1349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9826" y="4529440"/>
            <a:ext cx="971096" cy="971096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2737707" y="4529440"/>
            <a:ext cx="184731" cy="299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sz="1349" dirty="0"/>
          </a:p>
        </p:txBody>
      </p:sp>
      <p:sp>
        <p:nvSpPr>
          <p:cNvPr id="8" name="文本框 7"/>
          <p:cNvSpPr txBox="1"/>
          <p:nvPr/>
        </p:nvSpPr>
        <p:spPr>
          <a:xfrm>
            <a:off x="6596780" y="4064752"/>
            <a:ext cx="704039" cy="299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349" b="1" dirty="0"/>
              <a:t>训练集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1089" y="4529440"/>
            <a:ext cx="971096" cy="971096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7858043" y="4064752"/>
            <a:ext cx="704039" cy="2999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349" b="1" dirty="0"/>
              <a:t>测试集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4281" y="2045432"/>
            <a:ext cx="1965368" cy="1796042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6916038" y="1826629"/>
            <a:ext cx="1270599" cy="299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349" b="1" dirty="0"/>
              <a:t>机器学习模型</a:t>
            </a:r>
          </a:p>
        </p:txBody>
      </p:sp>
      <p:cxnSp>
        <p:nvCxnSpPr>
          <p:cNvPr id="14" name="直接箭头连接符 13"/>
          <p:cNvCxnSpPr/>
          <p:nvPr/>
        </p:nvCxnSpPr>
        <p:spPr>
          <a:xfrm flipV="1">
            <a:off x="6916038" y="3321100"/>
            <a:ext cx="0" cy="5782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/>
          <p:nvPr/>
        </p:nvCxnSpPr>
        <p:spPr>
          <a:xfrm>
            <a:off x="8239057" y="3321100"/>
            <a:ext cx="0" cy="6046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0" y="11680"/>
            <a:ext cx="9144000" cy="612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endParaRPr lang="zh-CN" altLang="en-US" dirty="0">
              <a:solidFill>
                <a:srgbClr val="002060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24931" y="38301"/>
            <a:ext cx="4737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题目数据讲解</a:t>
            </a:r>
            <a:endParaRPr lang="zh-CN" altLang="en-US" sz="2400" b="1" dirty="0">
              <a:solidFill>
                <a:schemeClr val="bg1"/>
              </a:solidFill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0" y="6589611"/>
            <a:ext cx="9144000" cy="311358"/>
            <a:chOff x="0" y="6589599"/>
            <a:chExt cx="9144000" cy="311358"/>
          </a:xfrm>
        </p:grpSpPr>
        <p:sp>
          <p:nvSpPr>
            <p:cNvPr id="18" name="文本框 17"/>
            <p:cNvSpPr txBox="1"/>
            <p:nvPr/>
          </p:nvSpPr>
          <p:spPr>
            <a:xfrm>
              <a:off x="0" y="6606000"/>
              <a:ext cx="4572000" cy="252000"/>
            </a:xfrm>
            <a:prstGeom prst="rect">
              <a:avLst/>
            </a:prstGeom>
            <a:solidFill>
              <a:schemeClr val="tx1"/>
            </a:solidFill>
            <a:effectLst/>
          </p:spPr>
          <p:txBody>
            <a:bodyPr wrap="square" rtlCol="0">
              <a:spAutoFit/>
            </a:bodyPr>
            <a:lstStyle/>
            <a:p>
              <a:endParaRPr lang="zh-CN" altLang="en-US" dirty="0">
                <a:solidFill>
                  <a:srgbClr val="002060"/>
                </a:solidFill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4572000" y="6606000"/>
              <a:ext cx="4572000" cy="252000"/>
            </a:xfrm>
            <a:prstGeom prst="rect">
              <a:avLst/>
            </a:prstGeom>
            <a:solidFill>
              <a:srgbClr val="0070C0"/>
            </a:solidFill>
            <a:effectLst/>
          </p:spPr>
          <p:txBody>
            <a:bodyPr wrap="square" rtlCol="0">
              <a:spAutoFit/>
            </a:bodyPr>
            <a:lstStyle/>
            <a:p>
              <a:endParaRPr lang="zh-CN" altLang="en-US" dirty="0">
                <a:solidFill>
                  <a:srgbClr val="002060"/>
                </a:solidFill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244367" y="6589599"/>
              <a:ext cx="4122057" cy="2846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500"/>
                </a:lnSpc>
              </a:pPr>
              <a:r>
                <a:rPr lang="en-US" altLang="zh-CN" sz="1400" dirty="0">
                  <a:solidFill>
                    <a:schemeClr val="bg1"/>
                  </a:solidFill>
                </a:rPr>
                <a:t>Bo Jin(DLUT)</a:t>
              </a: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4862031" y="6593180"/>
              <a:ext cx="41220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b="1" dirty="0">
                  <a:solidFill>
                    <a:schemeClr val="bg1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深度</a:t>
              </a:r>
              <a:r>
                <a:rPr lang="zh-CN" altLang="en-US" sz="1400" b="1" dirty="0" smtClean="0">
                  <a:solidFill>
                    <a:schemeClr val="bg1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学习进阶</a:t>
              </a:r>
              <a:endParaRPr lang="en-US" altLang="zh-CN" sz="1400" b="1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69619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2" grpId="0"/>
    </p:bldLst>
  </p:timing>
</p:sld>
</file>

<file path=ppt/theme/theme1.xml><?xml version="1.0" encoding="utf-8"?>
<a:theme xmlns:a="http://schemas.openxmlformats.org/drawingml/2006/main" name="Office 主题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3">
      <a:majorFont>
        <a:latin typeface="Times New Roman"/>
        <a:ea typeface="KaiTi"/>
        <a:cs typeface=""/>
      </a:majorFont>
      <a:minorFont>
        <a:latin typeface="Times New Roman"/>
        <a:ea typeface="KaiTi"/>
        <a:cs typeface="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3177</TotalTime>
  <Words>2774</Words>
  <Application>Microsoft Office PowerPoint</Application>
  <PresentationFormat>全屏显示(4:3)</PresentationFormat>
  <Paragraphs>728</Paragraphs>
  <Slides>46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0</vt:i4>
      </vt:variant>
      <vt:variant>
        <vt:lpstr>幻灯片标题</vt:lpstr>
      </vt:variant>
      <vt:variant>
        <vt:i4>46</vt:i4>
      </vt:variant>
    </vt:vector>
  </HeadingPairs>
  <TitlesOfParts>
    <vt:vector size="57" baseType="lpstr">
      <vt:lpstr>Batang</vt:lpstr>
      <vt:lpstr>inherit</vt:lpstr>
      <vt:lpstr>KaiTi</vt:lpstr>
      <vt:lpstr>等线</vt:lpstr>
      <vt:lpstr>楷体</vt:lpstr>
      <vt:lpstr>宋体</vt:lpstr>
      <vt:lpstr>微软雅黑</vt:lpstr>
      <vt:lpstr>Arial</vt:lpstr>
      <vt:lpstr>Times New Roman</vt:lpstr>
      <vt:lpstr>Wingdings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</dc:creator>
  <cp:lastModifiedBy>Jin Bo</cp:lastModifiedBy>
  <cp:revision>182</cp:revision>
  <dcterms:created xsi:type="dcterms:W3CDTF">2019-10-11T12:10:03Z</dcterms:created>
  <dcterms:modified xsi:type="dcterms:W3CDTF">2019-10-31T10:21:18Z</dcterms:modified>
</cp:coreProperties>
</file>